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25"/>
  </p:notesMasterIdLst>
  <p:sldIdLst>
    <p:sldId id="261" r:id="rId2"/>
    <p:sldId id="279" r:id="rId3"/>
    <p:sldId id="292" r:id="rId4"/>
    <p:sldId id="269" r:id="rId5"/>
    <p:sldId id="380" r:id="rId6"/>
    <p:sldId id="381" r:id="rId7"/>
    <p:sldId id="393" r:id="rId8"/>
    <p:sldId id="382" r:id="rId9"/>
    <p:sldId id="383" r:id="rId10"/>
    <p:sldId id="348" r:id="rId11"/>
    <p:sldId id="349" r:id="rId12"/>
    <p:sldId id="371" r:id="rId13"/>
    <p:sldId id="385" r:id="rId14"/>
    <p:sldId id="278" r:id="rId15"/>
    <p:sldId id="293" r:id="rId16"/>
    <p:sldId id="386" r:id="rId17"/>
    <p:sldId id="394" r:id="rId18"/>
    <p:sldId id="389" r:id="rId19"/>
    <p:sldId id="390" r:id="rId20"/>
    <p:sldId id="362" r:id="rId21"/>
    <p:sldId id="395" r:id="rId22"/>
    <p:sldId id="391" r:id="rId23"/>
    <p:sldId id="392" r:id="rId24"/>
  </p:sldIdLst>
  <p:sldSz cx="9144000" cy="5143500" type="screen16x9"/>
  <p:notesSz cx="6858000" cy="9144000"/>
  <p:embeddedFontLst>
    <p:embeddedFont>
      <p:font typeface="Open Sans" panose="020B0606030504020204" pitchFamily="34" charset="0"/>
      <p:regular r:id="rId26"/>
      <p:bold r:id="rId27"/>
      <p:italic r:id="rId28"/>
      <p:boldItalic r:id="rId29"/>
    </p:embeddedFont>
    <p:embeddedFont>
      <p:font typeface="Raleway Medium" panose="020B0603030101060003" pitchFamily="34" charset="0"/>
      <p:regular r:id="rId30"/>
      <p:italic r:id="rId31"/>
    </p:embeddedFont>
    <p:embeddedFont>
      <p:font typeface="Calibri" panose="020F0502020204030204" pitchFamily="34" charset="0"/>
      <p:regular r:id="rId32"/>
      <p:bold r:id="rId33"/>
      <p:italic r:id="rId34"/>
      <p:boldItalic r:id="rId35"/>
    </p:embeddedFont>
    <p:embeddedFont>
      <p:font typeface="Montserrat Medium" panose="00000600000000000000" pitchFamily="2" charset="0"/>
      <p:regular r:id="rId36"/>
      <p:italic r:id="rId37"/>
    </p:embeddedFont>
    <p:embeddedFont>
      <p:font typeface="Raleway SemiBold" panose="020B0703030101060003" pitchFamily="34" charset="0"/>
      <p:bold r:id="rId38"/>
      <p:boldItalic r:id="rId39"/>
    </p:embeddedFont>
    <p:embeddedFont>
      <p:font typeface="Montserrat SemiBold" panose="00000700000000000000" pitchFamily="2" charset="0"/>
      <p:bold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Harris, Ph.D." initials="EHP" lastIdx="33" clrIdx="0">
    <p:extLst/>
  </p:cmAuthor>
  <p:cmAuthor id="2" name="Lindsey Mohan" initials="L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857"/>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0" autoAdjust="0"/>
    <p:restoredTop sz="62319" autoAdjust="0"/>
  </p:normalViewPr>
  <p:slideViewPr>
    <p:cSldViewPr snapToGrid="0">
      <p:cViewPr varScale="1">
        <p:scale>
          <a:sx n="95" d="100"/>
          <a:sy n="95" d="100"/>
        </p:scale>
        <p:origin x="161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E7DA1-8DCE-C64D-92D7-96757BF5B5B4}" type="datetimeFigureOut">
              <a:rPr lang="en-US" smtClean="0"/>
              <a:pPr/>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176A7-6163-0043-9EA2-FC36E2A9A9F8}" type="slidenum">
              <a:rPr lang="en-US" smtClean="0"/>
              <a:pPr/>
              <a:t>‹#›</a:t>
            </a:fld>
            <a:endParaRPr lang="en-US"/>
          </a:p>
        </p:txBody>
      </p:sp>
    </p:spTree>
    <p:extLst>
      <p:ext uri="{BB962C8B-B14F-4D97-AF65-F5344CB8AC3E}">
        <p14:creationId xmlns:p14="http://schemas.microsoft.com/office/powerpoint/2010/main" val="235704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a:t>
            </a:fld>
            <a:endParaRPr lang="en-US"/>
          </a:p>
        </p:txBody>
      </p:sp>
    </p:spTree>
    <p:extLst>
      <p:ext uri="{BB962C8B-B14F-4D97-AF65-F5344CB8AC3E}">
        <p14:creationId xmlns:p14="http://schemas.microsoft.com/office/powerpoint/2010/main" val="119785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Navigate from the previous lesson. </a:t>
            </a:r>
            <a:r>
              <a:rPr lang="en-US" sz="1200" kern="1200" dirty="0">
                <a:solidFill>
                  <a:schemeClr val="tx1"/>
                </a:solidFill>
                <a:effectLst/>
                <a:latin typeface="+mn-lt"/>
                <a:ea typeface="+mn-ea"/>
                <a:cs typeface="+mn-cs"/>
              </a:rPr>
              <a:t>Review what students learned about winter storm Quid in Challenge 1 and revisit the two questions that ended the previous challenge: </a:t>
            </a:r>
          </a:p>
          <a:p>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information would you need to decide whether rain or snow will fall during a storm?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Where is the storm heading next and how do you know?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Listen for the following responses: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need to look at temperature. If it’s colder in the atmosphere, it will snow.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winter storm will move east because of prevailing surface winds in the midlatitudes. </a:t>
            </a:r>
          </a:p>
          <a:p>
            <a:pPr marL="171450" lvl="0" indent="-171450">
              <a:buFont typeface="Arial"/>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10</a:t>
            </a:fld>
            <a:endParaRPr lang="en-US"/>
          </a:p>
        </p:txBody>
      </p:sp>
    </p:spTree>
    <p:extLst>
      <p:ext uri="{BB962C8B-B14F-4D97-AF65-F5344CB8AC3E}">
        <p14:creationId xmlns:p14="http://schemas.microsoft.com/office/powerpoint/2010/main" val="374736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Challenge 2: Steps 1-4</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Discuss where the winter storm is heading. </a:t>
            </a:r>
            <a:r>
              <a:rPr lang="en-US" sz="1200" kern="1200" dirty="0">
                <a:solidFill>
                  <a:schemeClr val="tx1"/>
                </a:solidFill>
                <a:effectLst/>
                <a:latin typeface="+mn-lt"/>
                <a:ea typeface="+mn-ea"/>
                <a:cs typeface="+mn-cs"/>
              </a:rPr>
              <a:t>Project the class map for Challenge 2 and explain that in Challenge 2 students will analyze precipitation data for the winter storm three days after it was in California. The storm is now located in the Rocky Mountains. Their goal is to identify places with heavy precipitation and decide what is causing precipitation in this area.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Prepare to complete Challenge 2. </a:t>
            </a:r>
            <a:r>
              <a:rPr lang="en-US" sz="1200" kern="1200" dirty="0">
                <a:solidFill>
                  <a:schemeClr val="tx1"/>
                </a:solidFill>
                <a:effectLst/>
                <a:latin typeface="+mn-lt"/>
                <a:ea typeface="+mn-ea"/>
                <a:cs typeface="+mn-cs"/>
              </a:rPr>
              <a:t>Pass out the </a:t>
            </a:r>
            <a:r>
              <a:rPr lang="en-US" sz="1200" i="1" kern="1200" dirty="0">
                <a:solidFill>
                  <a:schemeClr val="tx1"/>
                </a:solidFill>
                <a:effectLst/>
                <a:latin typeface="+mn-lt"/>
                <a:ea typeface="+mn-ea"/>
                <a:cs typeface="+mn-cs"/>
              </a:rPr>
              <a:t>Challenge 2: Student Activity Sheet. </a:t>
            </a:r>
            <a:r>
              <a:rPr lang="en-US" sz="1200" kern="1200" dirty="0">
                <a:solidFill>
                  <a:schemeClr val="tx1"/>
                </a:solidFill>
                <a:effectLst/>
                <a:latin typeface="+mn-lt"/>
                <a:ea typeface="+mn-ea"/>
                <a:cs typeface="+mn-cs"/>
              </a:rPr>
              <a:t>Read the instructions together for Challenge 2 and outline the four steps students will complete. Orient students to what is shown on the map over the four days of the storm. Have students return to their groups/partners from the previous day. Remind students to use their class Consensus Models and Model Idea Tracker to help them decide what is happening to cause heavy precipitation.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Work on Challenge 2 in small groups. </a:t>
            </a:r>
            <a:r>
              <a:rPr lang="en-US" sz="1200" kern="1200" dirty="0">
                <a:solidFill>
                  <a:schemeClr val="tx1"/>
                </a:solidFill>
                <a:effectLst/>
                <a:latin typeface="+mn-lt"/>
                <a:ea typeface="+mn-ea"/>
                <a:cs typeface="+mn-cs"/>
              </a:rPr>
              <a:t>Give students 20 minutes to work on </a:t>
            </a:r>
            <a:r>
              <a:rPr lang="en-US" sz="1200" i="1" kern="1200" dirty="0">
                <a:solidFill>
                  <a:schemeClr val="tx1"/>
                </a:solidFill>
                <a:effectLst/>
                <a:latin typeface="+mn-lt"/>
                <a:ea typeface="+mn-ea"/>
                <a:cs typeface="+mn-cs"/>
              </a:rPr>
              <a:t>Challenge 2: Steps 1-4</a:t>
            </a:r>
            <a:r>
              <a:rPr lang="en-US" sz="1200" kern="1200" dirty="0">
                <a:solidFill>
                  <a:schemeClr val="tx1"/>
                </a:solidFill>
                <a:effectLst/>
                <a:latin typeface="+mn-lt"/>
                <a:ea typeface="+mn-ea"/>
                <a:cs typeface="+mn-cs"/>
              </a:rPr>
              <a:t>. In </a:t>
            </a:r>
            <a:r>
              <a:rPr lang="en-US" sz="1200" i="1" kern="1200" dirty="0">
                <a:solidFill>
                  <a:schemeClr val="tx1"/>
                </a:solidFill>
                <a:effectLst/>
                <a:latin typeface="+mn-lt"/>
                <a:ea typeface="+mn-ea"/>
                <a:cs typeface="+mn-cs"/>
              </a:rPr>
              <a:t>Step 1</a:t>
            </a:r>
            <a:r>
              <a:rPr lang="en-US" sz="1200" kern="1200" dirty="0">
                <a:solidFill>
                  <a:schemeClr val="tx1"/>
                </a:solidFill>
                <a:effectLst/>
                <a:latin typeface="+mn-lt"/>
                <a:ea typeface="+mn-ea"/>
                <a:cs typeface="+mn-cs"/>
              </a:rPr>
              <a:t>, students will write the snowfall totals from the data table on their map and identify the communities that had significant snow. In </a:t>
            </a:r>
            <a:r>
              <a:rPr lang="en-US" sz="1200" i="1" kern="1200" dirty="0">
                <a:solidFill>
                  <a:schemeClr val="tx1"/>
                </a:solidFill>
                <a:effectLst/>
                <a:latin typeface="+mn-lt"/>
                <a:ea typeface="+mn-ea"/>
                <a:cs typeface="+mn-cs"/>
              </a:rPr>
              <a:t>Step 2, </a:t>
            </a:r>
            <a:r>
              <a:rPr lang="en-US" sz="1200" kern="1200" dirty="0">
                <a:solidFill>
                  <a:schemeClr val="tx1"/>
                </a:solidFill>
                <a:effectLst/>
                <a:latin typeface="+mn-lt"/>
                <a:ea typeface="+mn-ea"/>
                <a:cs typeface="+mn-cs"/>
              </a:rPr>
              <a:t>students use the snowfall map to predict where schools might close. For </a:t>
            </a:r>
            <a:r>
              <a:rPr lang="en-US" sz="1200" i="1" kern="1200" dirty="0">
                <a:solidFill>
                  <a:schemeClr val="tx1"/>
                </a:solidFill>
                <a:effectLst/>
                <a:latin typeface="+mn-lt"/>
                <a:ea typeface="+mn-ea"/>
                <a:cs typeface="+mn-cs"/>
              </a:rPr>
              <a:t>Step 3, </a:t>
            </a:r>
            <a:r>
              <a:rPr lang="en-US" sz="1200" kern="1200" dirty="0">
                <a:solidFill>
                  <a:schemeClr val="tx1"/>
                </a:solidFill>
                <a:effectLst/>
                <a:latin typeface="+mn-lt"/>
                <a:ea typeface="+mn-ea"/>
                <a:cs typeface="+mn-cs"/>
              </a:rPr>
              <a:t>students consider patterns in snowfall and why some areas had more snow than others. </a:t>
            </a:r>
            <a:r>
              <a:rPr lang="en-US" sz="1200" i="1" kern="1200" dirty="0">
                <a:solidFill>
                  <a:schemeClr val="tx1"/>
                </a:solidFill>
                <a:effectLst/>
                <a:latin typeface="+mn-lt"/>
                <a:ea typeface="+mn-ea"/>
                <a:cs typeface="+mn-cs"/>
              </a:rPr>
              <a:t>Step 4 </a:t>
            </a:r>
            <a:r>
              <a:rPr lang="en-US" sz="1200" kern="1200" dirty="0">
                <a:solidFill>
                  <a:schemeClr val="tx1"/>
                </a:solidFill>
                <a:effectLst/>
                <a:latin typeface="+mn-lt"/>
                <a:ea typeface="+mn-ea"/>
                <a:cs typeface="+mn-cs"/>
              </a:rPr>
              <a:t>reminds students of the two things needed for precipitation (rising, cooling air and humidity). Students draw air movement and cloud formation in the cross sections showing low pressure and the front and relate distance from the storm to the amount of snowfall received. </a:t>
            </a:r>
            <a:r>
              <a:rPr lang="en-US" sz="1200" i="1" kern="1200" dirty="0">
                <a:solidFill>
                  <a:schemeClr val="tx1"/>
                </a:solidFill>
                <a:effectLst/>
                <a:latin typeface="+mn-lt"/>
                <a:ea typeface="+mn-ea"/>
                <a:cs typeface="+mn-cs"/>
              </a:rPr>
              <a:t>Step 4 </a:t>
            </a:r>
            <a:r>
              <a:rPr lang="en-US" sz="1200" kern="1200" dirty="0">
                <a:solidFill>
                  <a:schemeClr val="tx1"/>
                </a:solidFill>
                <a:effectLst/>
                <a:latin typeface="+mn-lt"/>
                <a:ea typeface="+mn-ea"/>
                <a:cs typeface="+mn-cs"/>
              </a:rPr>
              <a:t>continues with students completing the humidity map and determining which locations didn’t have enough moisture to result in a storm.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students work, circulate the groups and prompt students to draw on previous models and Model Ideas.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Think about how precipitation forms around a front. What’s happening to the air along the front?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happens to air in a low-pressure area?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Even though a cold front is passing through all these towns, why might some not get any precipitation? What’s an important ingredient that could be missing?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11</a:t>
            </a:fld>
            <a:endParaRPr lang="en-US"/>
          </a:p>
        </p:txBody>
      </p:sp>
    </p:spTree>
    <p:extLst>
      <p:ext uri="{BB962C8B-B14F-4D97-AF65-F5344CB8AC3E}">
        <p14:creationId xmlns:p14="http://schemas.microsoft.com/office/powerpoint/2010/main" val="125620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Discuss Challenge 2 questions as a whole class. </a:t>
            </a:r>
            <a:r>
              <a:rPr lang="en-US" sz="1200" kern="1200" dirty="0">
                <a:solidFill>
                  <a:schemeClr val="tx1"/>
                </a:solidFill>
                <a:effectLst/>
                <a:latin typeface="+mn-lt"/>
                <a:ea typeface="+mn-ea"/>
                <a:cs typeface="+mn-cs"/>
              </a:rPr>
              <a:t>Project the map for Challenge 2 and discuss the following question prompts. Focus on coming to consensus about each question and recording the consensus explanation for the class. Students can continue to edit their answers from </a:t>
            </a:r>
            <a:r>
              <a:rPr lang="en-US" sz="1200" i="1" kern="1200" dirty="0">
                <a:solidFill>
                  <a:schemeClr val="tx1"/>
                </a:solidFill>
                <a:effectLst/>
                <a:latin typeface="+mn-lt"/>
                <a:ea typeface="+mn-ea"/>
                <a:cs typeface="+mn-cs"/>
              </a:rPr>
              <a:t>Steps 1-4 </a:t>
            </a:r>
            <a:r>
              <a:rPr lang="en-US" sz="1200" kern="1200" dirty="0">
                <a:solidFill>
                  <a:schemeClr val="tx1"/>
                </a:solidFill>
                <a:effectLst/>
                <a:latin typeface="+mn-lt"/>
                <a:ea typeface="+mn-ea"/>
                <a:cs typeface="+mn-cs"/>
              </a:rPr>
              <a:t>if they hear something new or different they’d like to add. Have students share their images of what is happening on a document camera to support their explanations.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Where were the communities with heavy snowfall located in relation to the storm?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These locations are near or just behind the area of low pressure at the northern end of the cold front. </a:t>
            </a:r>
          </a:p>
          <a:p>
            <a:r>
              <a:rPr lang="en-US" sz="1200" i="1" kern="1200" dirty="0">
                <a:solidFill>
                  <a:schemeClr val="tx1"/>
                </a:solidFill>
                <a:effectLst/>
                <a:latin typeface="+mn-lt"/>
                <a:ea typeface="+mn-ea"/>
                <a:cs typeface="+mn-cs"/>
              </a:rPr>
              <a:t>Explain why places like Cortez, Gallup, and Albuquerque didn’t get any snowfall at all.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They are not close enough to the low pressure area, which is necessary for warmer, moist air to rise up into the atmosphere. </a:t>
            </a:r>
          </a:p>
          <a:p>
            <a:r>
              <a:rPr lang="en-US" sz="1200" i="1" kern="1200" dirty="0">
                <a:solidFill>
                  <a:schemeClr val="tx1"/>
                </a:solidFill>
                <a:effectLst/>
                <a:latin typeface="+mn-lt"/>
                <a:ea typeface="+mn-ea"/>
                <a:cs typeface="+mn-cs"/>
              </a:rPr>
              <a:t>Did it always snow in areas that had high humidity? Explain why or why not. Give examples.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Devils Tower is the only location that had high humidity but absolutely no snow. Since it is the farthest from the low-pressure system, there was no mechanism for the moisture to rise up into the atmosphere. In general, areas with high snowfall did indeed also have high humidity. </a:t>
            </a:r>
          </a:p>
          <a:p>
            <a:r>
              <a:rPr lang="en-US" sz="1200" i="1" kern="1200" dirty="0">
                <a:solidFill>
                  <a:schemeClr val="tx1"/>
                </a:solidFill>
                <a:effectLst/>
                <a:latin typeface="+mn-lt"/>
                <a:ea typeface="+mn-ea"/>
                <a:cs typeface="+mn-cs"/>
              </a:rPr>
              <a:t>Compare the two areas with the highest snowfall to the two areas with the highest humidity.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The areas with the highest snowfall did indeed have high humidity, but the areas with the highest humidity didn’t happen to have all that much snow due to the large distance between them and the storm. </a:t>
            </a:r>
          </a:p>
          <a:p>
            <a:r>
              <a:rPr lang="en-US" sz="1200" i="1" kern="1200" dirty="0">
                <a:solidFill>
                  <a:schemeClr val="tx1"/>
                </a:solidFill>
                <a:effectLst/>
                <a:latin typeface="+mn-lt"/>
                <a:ea typeface="+mn-ea"/>
                <a:cs typeface="+mn-cs"/>
              </a:rPr>
              <a:t>Why do some communities have more snowfall than others? What is happening to air in these areas?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Areas of low pressure have warm, rising air with moisture. This means there is more moisture rising in this area, so there is a higher potential for more precipitation. (Students’ Step 4 drawings may vary but should indicate that an area of low pressure is where warm air, or relatively warm air, with moisture is rising and then cooling to create storms and precipitation.) </a:t>
            </a:r>
          </a:p>
          <a:p>
            <a:r>
              <a:rPr lang="en-US" sz="1200" i="1" kern="1200" dirty="0">
                <a:solidFill>
                  <a:schemeClr val="tx1"/>
                </a:solidFill>
                <a:effectLst/>
                <a:latin typeface="+mn-lt"/>
                <a:ea typeface="+mn-ea"/>
                <a:cs typeface="+mn-cs"/>
              </a:rPr>
              <a:t>Why didn’t it snow everywhere?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Some of the places where it didn’t snow were too far from the storm.</a:t>
            </a:r>
          </a:p>
          <a:p>
            <a:r>
              <a:rPr lang="en-US" sz="1200" i="1" kern="1200" dirty="0">
                <a:solidFill>
                  <a:schemeClr val="tx1"/>
                </a:solidFill>
                <a:effectLst/>
                <a:latin typeface="+mn-lt"/>
                <a:ea typeface="+mn-ea"/>
                <a:cs typeface="+mn-cs"/>
              </a:rPr>
              <a:t>Where might schools close?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Students’ answers may vary but should include all locations with significant snow (Rock Springs, WY; Dinosaur, CO; Vernal, UT). Students may include locations with less snow depending on their experience with snowstorms and school cancelations. (Students will learn more about safety and cancelations in Challenge 3.) </a:t>
            </a:r>
          </a:p>
          <a:p>
            <a:pPr lvl="1"/>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12</a:t>
            </a:fld>
            <a:endParaRPr lang="en-US"/>
          </a:p>
        </p:txBody>
      </p:sp>
    </p:spTree>
    <p:extLst>
      <p:ext uri="{BB962C8B-B14F-4D97-AF65-F5344CB8AC3E}">
        <p14:creationId xmlns:p14="http://schemas.microsoft.com/office/powerpoint/2010/main" val="187717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Return to the Challenge 2 question. </a:t>
            </a:r>
            <a:r>
              <a:rPr lang="en-US" sz="1200" kern="1200" dirty="0">
                <a:solidFill>
                  <a:schemeClr val="tx1"/>
                </a:solidFill>
                <a:effectLst/>
                <a:latin typeface="+mn-lt"/>
                <a:ea typeface="+mn-ea"/>
                <a:cs typeface="+mn-cs"/>
              </a:rPr>
              <a:t>Revisit the question: </a:t>
            </a:r>
            <a:r>
              <a:rPr lang="en-US" sz="1200" i="1" kern="1200" dirty="0">
                <a:solidFill>
                  <a:schemeClr val="tx1"/>
                </a:solidFill>
                <a:effectLst/>
                <a:latin typeface="+mn-lt"/>
                <a:ea typeface="+mn-ea"/>
                <a:cs typeface="+mn-cs"/>
              </a:rPr>
              <a:t>“As the storm moved east, why did it snow in some areas but not others?” </a:t>
            </a:r>
            <a:r>
              <a:rPr lang="en-US" sz="1200" kern="1200" dirty="0">
                <a:solidFill>
                  <a:schemeClr val="tx1"/>
                </a:solidFill>
                <a:effectLst/>
                <a:latin typeface="+mn-lt"/>
                <a:ea typeface="+mn-ea"/>
                <a:cs typeface="+mn-cs"/>
              </a:rPr>
              <a:t>Have students discuss an explanation to this question in groups and/or write a response on an Exit Ticket before the end of the lesson.</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13</a:t>
            </a:fld>
            <a:endParaRPr lang="en-US"/>
          </a:p>
        </p:txBody>
      </p:sp>
    </p:spTree>
    <p:extLst>
      <p:ext uri="{BB962C8B-B14F-4D97-AF65-F5344CB8AC3E}">
        <p14:creationId xmlns:p14="http://schemas.microsoft.com/office/powerpoint/2010/main" val="4145862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14</a:t>
            </a:fld>
            <a:endParaRPr lang="en-US"/>
          </a:p>
        </p:txBody>
      </p:sp>
    </p:spTree>
    <p:extLst>
      <p:ext uri="{BB962C8B-B14F-4D97-AF65-F5344CB8AC3E}">
        <p14:creationId xmlns:p14="http://schemas.microsoft.com/office/powerpoint/2010/main" val="835976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Navigate from the previous lesson. </a:t>
            </a:r>
            <a:r>
              <a:rPr lang="en-US" sz="1200" kern="1200" dirty="0">
                <a:solidFill>
                  <a:schemeClr val="tx1"/>
                </a:solidFill>
                <a:effectLst/>
                <a:latin typeface="+mn-lt"/>
                <a:ea typeface="+mn-ea"/>
                <a:cs typeface="+mn-cs"/>
              </a:rPr>
              <a:t>Review what students learned about this winter storm in Challenge 2. Focus the review discussion on the questions that ended the previous challenge: </a:t>
            </a:r>
          </a:p>
          <a:p>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do we know where it will snow?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What’s happening to the air in this area?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Where is the storm heading next, and how do you know?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Listen for the following responses: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will snow in places near the front that have sufficient moisture. Most of these places are near the area of low pressure because there is more rising moisture here.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winter storm will move east because of prevailing surface winds in the midlatitudes.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15</a:t>
            </a:fld>
            <a:endParaRPr lang="en-US"/>
          </a:p>
        </p:txBody>
      </p:sp>
    </p:spTree>
    <p:extLst>
      <p:ext uri="{BB962C8B-B14F-4D97-AF65-F5344CB8AC3E}">
        <p14:creationId xmlns:p14="http://schemas.microsoft.com/office/powerpoint/2010/main" val="1313866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Challenge 3: </a:t>
            </a:r>
            <a:r>
              <a:rPr lang="en-US" sz="1200" b="1" kern="1200" dirty="0" smtClean="0">
                <a:solidFill>
                  <a:schemeClr val="tx1"/>
                </a:solidFill>
                <a:effectLst/>
                <a:latin typeface="+mn-lt"/>
                <a:ea typeface="+mn-ea"/>
                <a:cs typeface="+mn-cs"/>
              </a:rPr>
              <a:t>Steps </a:t>
            </a:r>
            <a:r>
              <a:rPr lang="en-US" sz="1200" b="1" kern="1200" dirty="0">
                <a:solidFill>
                  <a:schemeClr val="tx1"/>
                </a:solidFill>
                <a:effectLst/>
                <a:latin typeface="+mn-lt"/>
                <a:ea typeface="+mn-ea"/>
                <a:cs typeface="+mn-cs"/>
              </a:rPr>
              <a:t>1-3</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Introduce Challenge 3. </a:t>
            </a:r>
            <a:r>
              <a:rPr lang="en-US" sz="1200" kern="1200" dirty="0">
                <a:solidFill>
                  <a:schemeClr val="tx1"/>
                </a:solidFill>
                <a:effectLst/>
                <a:latin typeface="+mn-lt"/>
                <a:ea typeface="+mn-ea"/>
                <a:cs typeface="+mn-cs"/>
              </a:rPr>
              <a:t>Project the class map for Challenge 3 and explain that students will take what they know about this winter storm on February 23, 2017 and make a prediction about which locations will be in the path of the storm on February 24, 2017. Explain that weather predictions are often made to help keep people safe. Introduce how winter storms can prove hazardous (e.g., blowing snow can reduce visibility on the roads, ice can cause people to slip while walking and have auto accidents). Challenge students to identify which communities need to consider closing schools and businesses to stay safe. (Note: As you introduce the class map, students may notice that the front and low-pressure areas are moving at different rates than they were a few days before. It’s not uncommon for a storm system’s rate of movement to change.)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Prepare </a:t>
            </a:r>
            <a:r>
              <a:rPr lang="en-US" sz="1200" b="1" kern="1200" dirty="0">
                <a:solidFill>
                  <a:schemeClr val="tx1"/>
                </a:solidFill>
                <a:effectLst/>
                <a:latin typeface="+mn-lt"/>
                <a:ea typeface="+mn-ea"/>
                <a:cs typeface="+mn-cs"/>
              </a:rPr>
              <a:t>to complete Challenge 3. </a:t>
            </a:r>
            <a:r>
              <a:rPr lang="en-US" sz="1200" kern="1200" dirty="0">
                <a:solidFill>
                  <a:schemeClr val="tx1"/>
                </a:solidFill>
                <a:effectLst/>
                <a:latin typeface="+mn-lt"/>
                <a:ea typeface="+mn-ea"/>
                <a:cs typeface="+mn-cs"/>
              </a:rPr>
              <a:t>Pass out the </a:t>
            </a:r>
            <a:r>
              <a:rPr lang="en-US" sz="1200" i="1" kern="1200" dirty="0">
                <a:solidFill>
                  <a:schemeClr val="tx1"/>
                </a:solidFill>
                <a:effectLst/>
                <a:latin typeface="+mn-lt"/>
                <a:ea typeface="+mn-ea"/>
                <a:cs typeface="+mn-cs"/>
              </a:rPr>
              <a:t>Challenge 3: Student Activity Sheet</a:t>
            </a:r>
            <a:r>
              <a:rPr lang="en-US" sz="1200" kern="1200" dirty="0">
                <a:solidFill>
                  <a:schemeClr val="tx1"/>
                </a:solidFill>
                <a:effectLst/>
                <a:latin typeface="+mn-lt"/>
                <a:ea typeface="+mn-ea"/>
                <a:cs typeface="+mn-cs"/>
              </a:rPr>
              <a:t>. Have students return to their groups/partners from the previous day. Have students take out the class Consensus Models and their Model Idea Tracker. Tell students they can draw on these ideas and models to help them with the challenge.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Work on Challenge 3 in small groups. </a:t>
            </a:r>
            <a:r>
              <a:rPr lang="en-US" sz="1200" kern="1200" dirty="0">
                <a:solidFill>
                  <a:schemeClr val="tx1"/>
                </a:solidFill>
                <a:effectLst/>
                <a:latin typeface="+mn-lt"/>
                <a:ea typeface="+mn-ea"/>
                <a:cs typeface="+mn-cs"/>
              </a:rPr>
              <a:t>Give students 20 minutes to work on </a:t>
            </a:r>
            <a:r>
              <a:rPr lang="en-US" sz="1200" i="1" kern="1200" dirty="0">
                <a:solidFill>
                  <a:schemeClr val="tx1"/>
                </a:solidFill>
                <a:effectLst/>
                <a:latin typeface="+mn-lt"/>
                <a:ea typeface="+mn-ea"/>
                <a:cs typeface="+mn-cs"/>
              </a:rPr>
              <a:t>Steps 1-3 </a:t>
            </a:r>
            <a:r>
              <a:rPr lang="en-US" sz="1200" kern="1200" dirty="0">
                <a:solidFill>
                  <a:schemeClr val="tx1"/>
                </a:solidFill>
                <a:effectLst/>
                <a:latin typeface="+mn-lt"/>
                <a:ea typeface="+mn-ea"/>
                <a:cs typeface="+mn-cs"/>
              </a:rPr>
              <a:t>in Challenge 3. Have students make predictions about where it will snow on February 24, 2017 based on characteristics of the storm on February 23, 2017. As students work, circulate the groups and prompt students to draw on previous models and Model Ideas.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In Challenge 2, what was the air pressure like in places where heavy amounts of snow fell? [low]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was happening to the air in this area</a:t>
            </a:r>
            <a:r>
              <a:rPr lang="en-US" sz="1200" i="1" kern="1200" dirty="0" smtClean="0">
                <a:solidFill>
                  <a:schemeClr val="tx1"/>
                </a:solidFill>
                <a:effectLst/>
                <a:latin typeface="+mn-lt"/>
                <a:ea typeface="+mn-ea"/>
                <a:cs typeface="+mn-cs"/>
              </a:rPr>
              <a:t>? [</a:t>
            </a:r>
            <a:r>
              <a:rPr lang="en-US" sz="1200" i="1" kern="1200" dirty="0">
                <a:solidFill>
                  <a:schemeClr val="tx1"/>
                </a:solidFill>
                <a:effectLst/>
                <a:latin typeface="+mn-lt"/>
                <a:ea typeface="+mn-ea"/>
                <a:cs typeface="+mn-cs"/>
              </a:rPr>
              <a:t>it was rising]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side(s) of the low-pressure area did the snow fall in Challenge 2? [on the north and west sides]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16</a:t>
            </a:fld>
            <a:endParaRPr lang="en-US"/>
          </a:p>
        </p:txBody>
      </p:sp>
    </p:spTree>
    <p:extLst>
      <p:ext uri="{BB962C8B-B14F-4D97-AF65-F5344CB8AC3E}">
        <p14:creationId xmlns:p14="http://schemas.microsoft.com/office/powerpoint/2010/main" val="3147464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Discuss Challenge 3 questions as a whole class. </a:t>
            </a:r>
            <a:r>
              <a:rPr lang="en-US" sz="1200" kern="1200" dirty="0">
                <a:solidFill>
                  <a:schemeClr val="tx1"/>
                </a:solidFill>
                <a:effectLst/>
                <a:latin typeface="+mn-lt"/>
                <a:ea typeface="+mn-ea"/>
                <a:cs typeface="+mn-cs"/>
              </a:rPr>
              <a:t>Project the map for Challenge 3 and discuss question prompts from </a:t>
            </a:r>
            <a:r>
              <a:rPr lang="en-US" sz="1200" i="1" kern="1200" dirty="0">
                <a:solidFill>
                  <a:schemeClr val="tx1"/>
                </a:solidFill>
                <a:effectLst/>
                <a:latin typeface="+mn-lt"/>
                <a:ea typeface="+mn-ea"/>
                <a:cs typeface="+mn-cs"/>
              </a:rPr>
              <a:t>Steps 1, 2, and 3</a:t>
            </a:r>
            <a:r>
              <a:rPr lang="en-US" sz="1200" kern="1200" dirty="0">
                <a:solidFill>
                  <a:schemeClr val="tx1"/>
                </a:solidFill>
                <a:effectLst/>
                <a:latin typeface="+mn-lt"/>
                <a:ea typeface="+mn-ea"/>
                <a:cs typeface="+mn-cs"/>
              </a:rPr>
              <a:t>. Students do not need to come to consensus on their predictions yet.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17</a:t>
            </a:fld>
            <a:endParaRPr lang="en-US"/>
          </a:p>
        </p:txBody>
      </p:sp>
    </p:spTree>
    <p:extLst>
      <p:ext uri="{BB962C8B-B14F-4D97-AF65-F5344CB8AC3E}">
        <p14:creationId xmlns:p14="http://schemas.microsoft.com/office/powerpoint/2010/main" val="2348500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Challenge 3: Step 4</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 the warning map and snow day text in </a:t>
            </a:r>
            <a:r>
              <a:rPr lang="en-US" sz="1200" b="1" i="1" kern="1200" dirty="0">
                <a:solidFill>
                  <a:schemeClr val="tx1"/>
                </a:solidFill>
                <a:effectLst/>
                <a:latin typeface="+mn-lt"/>
                <a:ea typeface="+mn-ea"/>
                <a:cs typeface="+mn-cs"/>
              </a:rPr>
              <a:t>Step 4</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Explain that these are the areas where warnings were issued as places that may be vulnerable to severe weather on February 24, 2017. Have students read the warning map and text: Is it a snow day? Students answer the question at the end of the text on their own. </a:t>
            </a:r>
          </a:p>
          <a:p>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locations should cancel school based on the reading above and your predictions of snowfall from Step 3?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Students need to view the warning map in color. Consider making a class set of color print outs for repeated use or plan to have students use a computer or tablet to view the map in color. The warning map is also included in the slide set.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18</a:t>
            </a:fld>
            <a:endParaRPr lang="en-US"/>
          </a:p>
        </p:txBody>
      </p:sp>
    </p:spTree>
    <p:extLst>
      <p:ext uri="{BB962C8B-B14F-4D97-AF65-F5344CB8AC3E}">
        <p14:creationId xmlns:p14="http://schemas.microsoft.com/office/powerpoint/2010/main" val="3993168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Challenge 3: Step 5</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Discuss and revise predictions with the class in </a:t>
            </a:r>
            <a:r>
              <a:rPr lang="en-US" sz="1200" b="1" i="1" kern="1200" dirty="0">
                <a:solidFill>
                  <a:schemeClr val="tx1"/>
                </a:solidFill>
                <a:effectLst/>
                <a:latin typeface="+mn-lt"/>
                <a:ea typeface="+mn-ea"/>
                <a:cs typeface="+mn-cs"/>
              </a:rPr>
              <a:t>Step 5</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Tell students that scientists, including meteorologists, revise their predictions once they have more information. Have students revise their predictions for February 24, 2017 to take into account the warning information and text. Discuss and revise predictions about where it will snow on February 24, 2017. </a:t>
            </a: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19</a:t>
            </a:fld>
            <a:endParaRPr lang="en-US"/>
          </a:p>
        </p:txBody>
      </p:sp>
    </p:spTree>
    <p:extLst>
      <p:ext uri="{BB962C8B-B14F-4D97-AF65-F5344CB8AC3E}">
        <p14:creationId xmlns:p14="http://schemas.microsoft.com/office/powerpoint/2010/main" val="353700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2</a:t>
            </a:fld>
            <a:endParaRPr lang="en-US"/>
          </a:p>
        </p:txBody>
      </p:sp>
    </p:spTree>
    <p:extLst>
      <p:ext uri="{BB962C8B-B14F-4D97-AF65-F5344CB8AC3E}">
        <p14:creationId xmlns:p14="http://schemas.microsoft.com/office/powerpoint/2010/main" val="927343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Conclude the discussion and focus on preparing for severe weather in your area. </a:t>
            </a:r>
          </a:p>
          <a:p>
            <a:endParaRPr lang="en-US"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types of weather hazards do we face that can close schools, businesses, or roads in our area?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How could what we learned in this unit help us prepare for severe weather in our area?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20</a:t>
            </a:fld>
            <a:endParaRPr lang="en-US"/>
          </a:p>
        </p:txBody>
      </p:sp>
    </p:spTree>
    <p:extLst>
      <p:ext uri="{BB962C8B-B14F-4D97-AF65-F5344CB8AC3E}">
        <p14:creationId xmlns:p14="http://schemas.microsoft.com/office/powerpoint/2010/main" val="533661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Return to the unit driving question: “What do we know about storms?” </a:t>
            </a:r>
            <a:r>
              <a:rPr lang="en-US" sz="1200" kern="1200" dirty="0">
                <a:solidFill>
                  <a:schemeClr val="tx1"/>
                </a:solidFill>
                <a:effectLst/>
                <a:latin typeface="+mn-lt"/>
                <a:ea typeface="+mn-ea"/>
                <a:cs typeface="+mn-cs"/>
              </a:rPr>
              <a:t>Ask students to think of one type of precipitation event in their local area. It can be an isolated storm, a front, or a different precipitation pattern. Ask students to explain as much as they can about why they think this storm happened. This activity can occur as a class discussion and/or an individual writing task, followed by small group sharing of ideas. </a:t>
            </a: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21</a:t>
            </a:fld>
            <a:endParaRPr lang="en-US"/>
          </a:p>
        </p:txBody>
      </p:sp>
    </p:spTree>
    <p:extLst>
      <p:ext uri="{BB962C8B-B14F-4D97-AF65-F5344CB8AC3E}">
        <p14:creationId xmlns:p14="http://schemas.microsoft.com/office/powerpoint/2010/main" val="3921502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Return to the Driving Question Board to answer any lingering questions. </a:t>
            </a:r>
            <a:r>
              <a:rPr lang="en-US" sz="1200" kern="1200" dirty="0">
                <a:solidFill>
                  <a:schemeClr val="tx1"/>
                </a:solidFill>
                <a:effectLst/>
                <a:latin typeface="+mn-lt"/>
                <a:ea typeface="+mn-ea"/>
                <a:cs typeface="+mn-cs"/>
              </a:rPr>
              <a:t>Ask students to revisit the Driving Question Board to answer any questions. There may be several questions remaining on the board that were not answered in the course of the unit. Consider having students take responsibility for researching one question from the board and reporting what they learned back to the class. </a:t>
            </a:r>
          </a:p>
          <a:p>
            <a:endParaRPr lang="en-US" dirty="0"/>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22</a:t>
            </a:fld>
            <a:endParaRPr lang="en-US"/>
          </a:p>
        </p:txBody>
      </p:sp>
    </p:spTree>
    <p:extLst>
      <p:ext uri="{BB962C8B-B14F-4D97-AF65-F5344CB8AC3E}">
        <p14:creationId xmlns:p14="http://schemas.microsoft.com/office/powerpoint/2010/main" val="3570521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Wrap up the </a:t>
            </a:r>
            <a:r>
              <a:rPr lang="en-US" sz="1200" b="1" i="1" kern="1200" dirty="0">
                <a:solidFill>
                  <a:schemeClr val="tx1"/>
                </a:solidFill>
                <a:effectLst/>
                <a:latin typeface="+mn-lt"/>
                <a:ea typeface="+mn-ea"/>
                <a:cs typeface="+mn-cs"/>
              </a:rPr>
              <a:t>GLOBE Weather </a:t>
            </a:r>
            <a:r>
              <a:rPr lang="en-US" sz="1200" b="1" kern="1200" dirty="0">
                <a:solidFill>
                  <a:schemeClr val="tx1"/>
                </a:solidFill>
                <a:effectLst/>
                <a:latin typeface="+mn-lt"/>
                <a:ea typeface="+mn-ea"/>
                <a:cs typeface="+mn-cs"/>
              </a:rPr>
              <a:t>unit. </a:t>
            </a:r>
            <a:r>
              <a:rPr lang="en-US" sz="1200" kern="1200" dirty="0">
                <a:solidFill>
                  <a:schemeClr val="tx1"/>
                </a:solidFill>
                <a:effectLst/>
                <a:latin typeface="+mn-lt"/>
                <a:ea typeface="+mn-ea"/>
                <a:cs typeface="+mn-cs"/>
              </a:rPr>
              <a:t>Have students brainstorm answers to the question: “How can we use what we’ve learned about weather?” There are many correct answers to this question, so encourage students to be creative. Student answers may be individual (e.g., “Now we know what the meteorologist on TV is talking about.”) or larger and more involved (e.g., “Now we can collect our own weather data or research what types of storms happen where we live.”). </a:t>
            </a:r>
          </a:p>
          <a:p>
            <a:endParaRPr lang="en-US" dirty="0"/>
          </a:p>
        </p:txBody>
      </p:sp>
      <p:sp>
        <p:nvSpPr>
          <p:cNvPr id="4" name="Slide Number Placeholder 3"/>
          <p:cNvSpPr>
            <a:spLocks noGrp="1"/>
          </p:cNvSpPr>
          <p:nvPr>
            <p:ph type="sldNum" sz="quarter" idx="5"/>
          </p:nvPr>
        </p:nvSpPr>
        <p:spPr/>
        <p:txBody>
          <a:bodyPr/>
          <a:lstStyle/>
          <a:p>
            <a:fld id="{550176A7-6163-0043-9EA2-FC36E2A9A9F8}" type="slidenum">
              <a:rPr lang="en-US" smtClean="0"/>
              <a:pPr/>
              <a:t>23</a:t>
            </a:fld>
            <a:endParaRPr lang="en-US"/>
          </a:p>
        </p:txBody>
      </p:sp>
    </p:spTree>
    <p:extLst>
      <p:ext uri="{BB962C8B-B14F-4D97-AF65-F5344CB8AC3E}">
        <p14:creationId xmlns:p14="http://schemas.microsoft.com/office/powerpoint/2010/main" val="271114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students to this winter storm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Tell students about this winter storm called Quid and that students can draw on ideas from Learning Sequences 1, 2, and 3 to be able to warn people in the storm’s path. Once we know the storm’s path, we can warn people who will be affected. Show students a video, which forecasts how this winter storm could affect the Midwest.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WINTER STORM QUID WEATHER FORECAST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scied.ucar.edu</a:t>
            </a:r>
            <a:r>
              <a:rPr lang="en-US" sz="1200" u="sng" kern="1200" dirty="0">
                <a:solidFill>
                  <a:schemeClr val="tx1"/>
                </a:solidFill>
                <a:effectLst/>
                <a:latin typeface="+mn-lt"/>
                <a:ea typeface="+mn-ea"/>
                <a:cs typeface="+mn-cs"/>
              </a:rPr>
              <a:t>/winter-storm-quid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(Credit: the </a:t>
            </a:r>
            <a:r>
              <a:rPr lang="en-US" sz="1200" kern="1200" dirty="0" smtClean="0">
                <a:solidFill>
                  <a:schemeClr val="tx1"/>
                </a:solidFill>
                <a:effectLst/>
                <a:latin typeface="+mn-lt"/>
                <a:ea typeface="+mn-ea"/>
                <a:cs typeface="+mn-cs"/>
              </a:rPr>
              <a:t>Weather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Channel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short video from the Weather Channel gives a sense of what the storm was shaping up to be as it crossed the United States in February 2017. (Note: The Weather Channel names winter storms. This one was named Quid.)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Introduce the three challenges that are part of the Culminating Task. </a:t>
            </a:r>
            <a:r>
              <a:rPr lang="en-US" sz="1200" kern="1200" dirty="0">
                <a:solidFill>
                  <a:schemeClr val="tx1"/>
                </a:solidFill>
                <a:effectLst/>
                <a:latin typeface="+mn-lt"/>
                <a:ea typeface="+mn-ea"/>
                <a:cs typeface="+mn-cs"/>
              </a:rPr>
              <a:t>Explain to students that they will work in groups of two or three to understand this winter storm as it moved from California to the Rockies to then predict how it will affect the Midwest.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Their tasks are: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Understand factors that increase the chances of precipitation.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Predict which communities in the storm’s path in the Midwest should prepare for heavy snow and take safety precautions.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3</a:t>
            </a:fld>
            <a:endParaRPr lang="en-US"/>
          </a:p>
        </p:txBody>
      </p:sp>
    </p:spTree>
    <p:extLst>
      <p:ext uri="{BB962C8B-B14F-4D97-AF65-F5344CB8AC3E}">
        <p14:creationId xmlns:p14="http://schemas.microsoft.com/office/powerpoint/2010/main" val="262680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Motivate a purpose for Challenge 1. </a:t>
            </a:r>
            <a:r>
              <a:rPr lang="en-US" sz="1200" kern="1200" dirty="0">
                <a:solidFill>
                  <a:schemeClr val="tx1"/>
                </a:solidFill>
                <a:effectLst/>
                <a:latin typeface="+mn-lt"/>
                <a:ea typeface="+mn-ea"/>
                <a:cs typeface="+mn-cs"/>
              </a:rPr>
              <a:t>Tell students that when the storm was in California, heavy rain fell in some areas and heavy snow fell in other areas. Explain that students will need to figure out why that happened and also where the storm came from and where it is going.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Introduce Challenge 1. </a:t>
            </a:r>
            <a:r>
              <a:rPr lang="en-US" sz="1200" kern="1200" dirty="0">
                <a:solidFill>
                  <a:schemeClr val="tx1"/>
                </a:solidFill>
                <a:effectLst/>
                <a:latin typeface="+mn-lt"/>
                <a:ea typeface="+mn-ea"/>
                <a:cs typeface="+mn-cs"/>
              </a:rPr>
              <a:t>Pass out the </a:t>
            </a:r>
            <a:r>
              <a:rPr lang="en-US" sz="1200" i="1" kern="1200" dirty="0">
                <a:solidFill>
                  <a:schemeClr val="tx1"/>
                </a:solidFill>
                <a:effectLst/>
                <a:latin typeface="+mn-lt"/>
                <a:ea typeface="+mn-ea"/>
                <a:cs typeface="+mn-cs"/>
              </a:rPr>
              <a:t>Challenge 1: Student Activity Sheet </a:t>
            </a:r>
            <a:r>
              <a:rPr lang="en-US" sz="1200" kern="1200" dirty="0">
                <a:solidFill>
                  <a:schemeClr val="tx1"/>
                </a:solidFill>
                <a:effectLst/>
                <a:latin typeface="+mn-lt"/>
                <a:ea typeface="+mn-ea"/>
                <a:cs typeface="+mn-cs"/>
              </a:rPr>
              <a:t>and orient students to the map, which shows a zoomed-out box of the area where the storm hit (the symbols on the map should be familiar to students at this point, review as needed). Together, read the introduction addressing where it rained along the West Coast on February 20, 2017.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Prepare students to work on Challenge 1. </a:t>
            </a:r>
            <a:r>
              <a:rPr lang="en-US" sz="1200" kern="1200" dirty="0">
                <a:solidFill>
                  <a:schemeClr val="tx1"/>
                </a:solidFill>
                <a:effectLst/>
                <a:latin typeface="+mn-lt"/>
                <a:ea typeface="+mn-ea"/>
                <a:cs typeface="+mn-cs"/>
              </a:rPr>
              <a:t>Arrange students in partners or groups of three (students will work in the same groups throughout all three challenges of the Culminating Task). Display the class Consensus Models developed during Learning Sequences 1, 2, and 3 as well as the Model Idea Tracker. Tell students they can use these ideas and models to help them with the challenge.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4</a:t>
            </a:fld>
            <a:endParaRPr lang="en-US"/>
          </a:p>
        </p:txBody>
      </p:sp>
    </p:spTree>
    <p:extLst>
      <p:ext uri="{BB962C8B-B14F-4D97-AF65-F5344CB8AC3E}">
        <p14:creationId xmlns:p14="http://schemas.microsoft.com/office/powerpoint/2010/main" val="327858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Challenge 1: Step 1</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Work on Challenge 1 in small groups. </a:t>
            </a:r>
            <a:r>
              <a:rPr lang="en-US" sz="1200" kern="1200" dirty="0">
                <a:solidFill>
                  <a:schemeClr val="tx1"/>
                </a:solidFill>
                <a:effectLst/>
                <a:latin typeface="+mn-lt"/>
                <a:ea typeface="+mn-ea"/>
                <a:cs typeface="+mn-cs"/>
              </a:rPr>
              <a:t>Give students time to answer the questions in </a:t>
            </a:r>
            <a:r>
              <a:rPr lang="en-US" sz="1200" i="1" kern="1200" dirty="0">
                <a:solidFill>
                  <a:schemeClr val="tx1"/>
                </a:solidFill>
                <a:effectLst/>
                <a:latin typeface="+mn-lt"/>
                <a:ea typeface="+mn-ea"/>
                <a:cs typeface="+mn-cs"/>
              </a:rPr>
              <a:t>Challenge 1: Step 1 </a:t>
            </a:r>
            <a:r>
              <a:rPr lang="en-US" sz="1200" kern="1200" dirty="0">
                <a:solidFill>
                  <a:schemeClr val="tx1"/>
                </a:solidFill>
                <a:effectLst/>
                <a:latin typeface="+mn-lt"/>
                <a:ea typeface="+mn-ea"/>
                <a:cs typeface="+mn-cs"/>
              </a:rPr>
              <a:t>about the California storm. As students work, circulate the groups and prompt students to draw on previous models and Model Ideas.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is the direction of prevailing winds across North America?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can you use the symbol for a cold front to figure out the front’s direction?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0176A7-6163-0043-9EA2-FC36E2A9A9F8}" type="slidenum">
              <a:rPr lang="en-US" smtClean="0"/>
              <a:pPr/>
              <a:t>5</a:t>
            </a:fld>
            <a:endParaRPr lang="en-US"/>
          </a:p>
        </p:txBody>
      </p:sp>
    </p:spTree>
    <p:extLst>
      <p:ext uri="{BB962C8B-B14F-4D97-AF65-F5344CB8AC3E}">
        <p14:creationId xmlns:p14="http://schemas.microsoft.com/office/powerpoint/2010/main" val="350587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Challenge 1: Step 2</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Draw student attention to </a:t>
            </a:r>
            <a:r>
              <a:rPr lang="en-US" sz="1200" b="1" i="1" kern="1200" dirty="0">
                <a:solidFill>
                  <a:schemeClr val="tx1"/>
                </a:solidFill>
                <a:effectLst/>
                <a:latin typeface="+mn-lt"/>
                <a:ea typeface="+mn-ea"/>
                <a:cs typeface="+mn-cs"/>
              </a:rPr>
              <a:t>Challenge 1: Step 2</a:t>
            </a:r>
            <a:r>
              <a:rPr lang="en-US" sz="1200" b="1" kern="1200" dirty="0">
                <a:solidFill>
                  <a:schemeClr val="tx1"/>
                </a:solidFill>
                <a:effectLst/>
                <a:latin typeface="+mn-lt"/>
                <a:ea typeface="+mn-ea"/>
                <a:cs typeface="+mn-cs"/>
              </a:rPr>
              <a:t>, which provides more detail about the California storm. </a:t>
            </a:r>
            <a:r>
              <a:rPr lang="en-US" sz="1200" kern="1200" dirty="0">
                <a:solidFill>
                  <a:schemeClr val="tx1"/>
                </a:solidFill>
                <a:effectLst/>
                <a:latin typeface="+mn-lt"/>
                <a:ea typeface="+mn-ea"/>
                <a:cs typeface="+mn-cs"/>
              </a:rPr>
              <a:t>The new information details South Lake Tahoe experiencing rain while Heavenly Mountain experiences snow. Give students time to answer the </a:t>
            </a:r>
            <a:r>
              <a:rPr lang="en-US" sz="1200" i="1" kern="1200" dirty="0">
                <a:solidFill>
                  <a:schemeClr val="tx1"/>
                </a:solidFill>
                <a:effectLst/>
                <a:latin typeface="+mn-lt"/>
                <a:ea typeface="+mn-ea"/>
                <a:cs typeface="+mn-cs"/>
              </a:rPr>
              <a:t>Step 2 </a:t>
            </a:r>
            <a:r>
              <a:rPr lang="en-US" sz="1200" kern="1200" dirty="0">
                <a:solidFill>
                  <a:schemeClr val="tx1"/>
                </a:solidFill>
                <a:effectLst/>
                <a:latin typeface="+mn-lt"/>
                <a:ea typeface="+mn-ea"/>
                <a:cs typeface="+mn-cs"/>
              </a:rPr>
              <a:t>questions with their group. Encourage students to sketch on the cross section what is happening in the air at South Lake Tahoe compared with Heavenly Mountain. Introduce the idea that as the weather transitions from rain to snow there will likely be an area that experiences a rain-snow mixture. Student answers about where the rain-snow mixture might have happened will vary. There is not enough data for them to pinpoint exactly where that happens, but they should understand that it will happen somewhere between the town and the mountaintop. </a:t>
            </a:r>
          </a:p>
          <a:p>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we know about temperatures at lower and higher altitude?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How might air temperature at the Heavenly summit be different from air temperature at South Lake Tahoe?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Share initial ideas with another group. </a:t>
            </a:r>
            <a:r>
              <a:rPr lang="en-US" sz="1200" kern="1200" dirty="0">
                <a:solidFill>
                  <a:schemeClr val="tx1"/>
                </a:solidFill>
                <a:effectLst/>
                <a:latin typeface="+mn-lt"/>
                <a:ea typeface="+mn-ea"/>
                <a:cs typeface="+mn-cs"/>
              </a:rPr>
              <a:t>Have students share their ideas about </a:t>
            </a:r>
            <a:r>
              <a:rPr lang="en-US" sz="1200" i="1" kern="1200" dirty="0">
                <a:solidFill>
                  <a:schemeClr val="tx1"/>
                </a:solidFill>
                <a:effectLst/>
                <a:latin typeface="+mn-lt"/>
                <a:ea typeface="+mn-ea"/>
                <a:cs typeface="+mn-cs"/>
              </a:rPr>
              <a:t>Steps 1 and 2 </a:t>
            </a:r>
            <a:r>
              <a:rPr lang="en-US" sz="1200" kern="1200" dirty="0">
                <a:solidFill>
                  <a:schemeClr val="tx1"/>
                </a:solidFill>
                <a:effectLst/>
                <a:latin typeface="+mn-lt"/>
                <a:ea typeface="+mn-ea"/>
                <a:cs typeface="+mn-cs"/>
              </a:rPr>
              <a:t>in Challenge 1 with another small group. Give students time to edit and add to their explanations as they share and discuss similarities and differences between their initial responses to the questions.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50176A7-6163-0043-9EA2-FC36E2A9A9F8}" type="slidenum">
              <a:rPr lang="en-US" smtClean="0"/>
              <a:pPr/>
              <a:t>6</a:t>
            </a:fld>
            <a:endParaRPr lang="en-US"/>
          </a:p>
        </p:txBody>
      </p:sp>
    </p:spTree>
    <p:extLst>
      <p:ext uri="{BB962C8B-B14F-4D97-AF65-F5344CB8AC3E}">
        <p14:creationId xmlns:p14="http://schemas.microsoft.com/office/powerpoint/2010/main" val="43879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Discuss Challenge 1 questions as a whole class. </a:t>
            </a:r>
            <a:r>
              <a:rPr lang="en-US" sz="1200" kern="1200" dirty="0">
                <a:solidFill>
                  <a:schemeClr val="tx1"/>
                </a:solidFill>
                <a:effectLst/>
                <a:latin typeface="+mn-lt"/>
                <a:ea typeface="+mn-ea"/>
                <a:cs typeface="+mn-cs"/>
              </a:rPr>
              <a:t>Focus on coming to consensus about each question and recording the consensus explanation for the class. Students can continue to edit their ideas if they hear something new or different they’d like to add. Have students share their images of what is happening on a document camera to support their explanations.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Where do you think the cold front was located before it passed over California?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It’s moving from west to east, according to global circulation, which means it was over the Pacific Ocean. </a:t>
            </a:r>
          </a:p>
          <a:p>
            <a:r>
              <a:rPr lang="en-US" sz="1200" i="1" kern="1200" dirty="0">
                <a:solidFill>
                  <a:schemeClr val="tx1"/>
                </a:solidFill>
                <a:effectLst/>
                <a:latin typeface="+mn-lt"/>
                <a:ea typeface="+mn-ea"/>
                <a:cs typeface="+mn-cs"/>
              </a:rPr>
              <a:t>Where do you think the moisture that’s in this storm came from before it was in the atmosphere?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It evaporated from the Pacific Ocean. (Some water evaporated from Lake Tahoe, but it was a small amount compared with the amount that evaporated from the ocean.) </a:t>
            </a:r>
          </a:p>
          <a:p>
            <a:r>
              <a:rPr lang="en-US" sz="1200" i="1" kern="1200" dirty="0">
                <a:solidFill>
                  <a:schemeClr val="tx1"/>
                </a:solidFill>
                <a:effectLst/>
                <a:latin typeface="+mn-lt"/>
                <a:ea typeface="+mn-ea"/>
                <a:cs typeface="+mn-cs"/>
              </a:rPr>
              <a:t>Where do you think the storm will go next?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Surface winds blow west to east at the midlatitudes, so this storm should move east due to these winds. </a:t>
            </a:r>
          </a:p>
          <a:p>
            <a:r>
              <a:rPr lang="en-US" sz="1200" kern="1200" dirty="0">
                <a:solidFill>
                  <a:schemeClr val="tx1"/>
                </a:solidFill>
                <a:effectLst/>
                <a:latin typeface="+mn-lt"/>
                <a:ea typeface="+mn-ea"/>
                <a:cs typeface="+mn-cs"/>
              </a:rPr>
              <a:t>• The cold front symbol has the triangles pointing toward the east, so that is the direction the storm is moving. </a:t>
            </a:r>
          </a:p>
          <a:p>
            <a:r>
              <a:rPr lang="en-US" sz="1200" i="1" kern="1200" dirty="0">
                <a:solidFill>
                  <a:schemeClr val="tx1"/>
                </a:solidFill>
                <a:effectLst/>
                <a:latin typeface="+mn-lt"/>
                <a:ea typeface="+mn-ea"/>
                <a:cs typeface="+mn-cs"/>
              </a:rPr>
              <a:t>Why did it snow at Heavenly Mountain and rain in South Lake Tahoe?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air temperature is cooler higher in the troposphere. We know that from the Virtual Ballooning investigation. So, it should be colder at Heavenly, which is a higher altitude than South Lake Tahoe. This means it would snow at Heavenly if the temperature is freezing. </a:t>
            </a:r>
          </a:p>
          <a:p>
            <a:r>
              <a:rPr lang="en-US" sz="1200" kern="1200" dirty="0">
                <a:solidFill>
                  <a:schemeClr val="tx1"/>
                </a:solidFill>
                <a:effectLst/>
                <a:latin typeface="+mn-lt"/>
                <a:ea typeface="+mn-ea"/>
                <a:cs typeface="+mn-cs"/>
              </a:rPr>
              <a:t>• Both locations are at high altitude, but Heavenly is much higher, and it must be below freezing. </a:t>
            </a:r>
          </a:p>
          <a:p>
            <a:r>
              <a:rPr lang="en-US" sz="1200" i="1" kern="1200" dirty="0">
                <a:solidFill>
                  <a:schemeClr val="tx1"/>
                </a:solidFill>
                <a:effectLst/>
                <a:latin typeface="+mn-lt"/>
                <a:ea typeface="+mn-ea"/>
                <a:cs typeface="+mn-cs"/>
              </a:rPr>
              <a:t>If you were to decide whether rain or snow will fall during a storm, what information would you look at and why?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You would look at air temperature because if it is a certain temperature, the water will freeze to snow. </a:t>
            </a:r>
          </a:p>
          <a:p>
            <a:endParaRPr lang="en-US" dirty="0"/>
          </a:p>
        </p:txBody>
      </p:sp>
      <p:sp>
        <p:nvSpPr>
          <p:cNvPr id="4" name="Slide Number Placeholder 3"/>
          <p:cNvSpPr>
            <a:spLocks noGrp="1"/>
          </p:cNvSpPr>
          <p:nvPr>
            <p:ph type="sldNum" sz="quarter" idx="5"/>
          </p:nvPr>
        </p:nvSpPr>
        <p:spPr/>
        <p:txBody>
          <a:bodyPr/>
          <a:lstStyle/>
          <a:p>
            <a:fld id="{550176A7-6163-0043-9EA2-FC36E2A9A9F8}" type="slidenum">
              <a:rPr lang="en-US" smtClean="0"/>
              <a:pPr/>
              <a:t>7</a:t>
            </a:fld>
            <a:endParaRPr lang="en-US"/>
          </a:p>
        </p:txBody>
      </p:sp>
    </p:spTree>
    <p:extLst>
      <p:ext uri="{BB962C8B-B14F-4D97-AF65-F5344CB8AC3E}">
        <p14:creationId xmlns:p14="http://schemas.microsoft.com/office/powerpoint/2010/main" val="370286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Return to the Challenge 1 question. </a:t>
            </a:r>
            <a:r>
              <a:rPr lang="en-US" sz="1200" kern="1200" dirty="0">
                <a:solidFill>
                  <a:schemeClr val="tx1"/>
                </a:solidFill>
                <a:effectLst/>
                <a:latin typeface="+mn-lt"/>
                <a:ea typeface="+mn-ea"/>
                <a:cs typeface="+mn-cs"/>
              </a:rPr>
              <a:t>Revisit the question: </a:t>
            </a:r>
            <a:r>
              <a:rPr lang="en-US" sz="1200" i="1" kern="1200" dirty="0">
                <a:solidFill>
                  <a:schemeClr val="tx1"/>
                </a:solidFill>
                <a:effectLst/>
                <a:latin typeface="+mn-lt"/>
                <a:ea typeface="+mn-ea"/>
                <a:cs typeface="+mn-cs"/>
              </a:rPr>
              <a:t>“Why did the storm cause rain in some places and snow in other places in California?” </a:t>
            </a:r>
            <a:r>
              <a:rPr lang="en-US" sz="1200" kern="1200" dirty="0">
                <a:solidFill>
                  <a:schemeClr val="tx1"/>
                </a:solidFill>
                <a:effectLst/>
                <a:latin typeface="+mn-lt"/>
                <a:ea typeface="+mn-ea"/>
                <a:cs typeface="+mn-cs"/>
              </a:rPr>
              <a:t>Have students discuss an explanation to this question in groups and/or write a response on an Exit Ticket before the end of the lesson. </a:t>
            </a:r>
          </a:p>
        </p:txBody>
      </p:sp>
      <p:sp>
        <p:nvSpPr>
          <p:cNvPr id="4" name="Slide Number Placeholder 3"/>
          <p:cNvSpPr>
            <a:spLocks noGrp="1"/>
          </p:cNvSpPr>
          <p:nvPr>
            <p:ph type="sldNum" sz="quarter" idx="10"/>
          </p:nvPr>
        </p:nvSpPr>
        <p:spPr/>
        <p:txBody>
          <a:bodyPr/>
          <a:lstStyle/>
          <a:p>
            <a:fld id="{550176A7-6163-0043-9EA2-FC36E2A9A9F8}" type="slidenum">
              <a:rPr lang="en-US" smtClean="0"/>
              <a:pPr/>
              <a:t>8</a:t>
            </a:fld>
            <a:endParaRPr lang="en-US"/>
          </a:p>
        </p:txBody>
      </p:sp>
    </p:spTree>
    <p:extLst>
      <p:ext uri="{BB962C8B-B14F-4D97-AF65-F5344CB8AC3E}">
        <p14:creationId xmlns:p14="http://schemas.microsoft.com/office/powerpoint/2010/main" val="418744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0176A7-6163-0043-9EA2-FC36E2A9A9F8}" type="slidenum">
              <a:rPr lang="en-US" smtClean="0"/>
              <a:pPr/>
              <a:t>9</a:t>
            </a:fld>
            <a:endParaRPr lang="en-US"/>
          </a:p>
        </p:txBody>
      </p:sp>
    </p:spTree>
    <p:extLst>
      <p:ext uri="{BB962C8B-B14F-4D97-AF65-F5344CB8AC3E}">
        <p14:creationId xmlns:p14="http://schemas.microsoft.com/office/powerpoint/2010/main" val="300306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3382568" y="3298031"/>
            <a:ext cx="585073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905125" y="4150519"/>
            <a:ext cx="72271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8380" y="3704036"/>
            <a:ext cx="3317081" cy="36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58504" y="4263628"/>
            <a:ext cx="10715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userDrawn="1"/>
        </p:nvPicPr>
        <p:blipFill>
          <a:blip r:embed="rId6" cstate="print">
            <a:extLst>
              <a:ext uri="{28A0092B-C50C-407E-A947-70E740481C1C}">
                <a14:useLocalDpi xmlns:a14="http://schemas.microsoft.com/office/drawing/2010/main" val="0"/>
              </a:ext>
            </a:extLst>
          </a:blip>
          <a:srcRect l="25533" t="9657" r="24980" b="8446"/>
          <a:stretch>
            <a:fillRect/>
          </a:stretch>
        </p:blipFill>
        <p:spPr bwMode="auto">
          <a:xfrm>
            <a:off x="358378" y="4208861"/>
            <a:ext cx="584597"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320384"/>
            <a:ext cx="6858000" cy="1790700"/>
          </a:xfrm>
        </p:spPr>
        <p:txBody>
          <a:bodyPr anchor="b">
            <a:normAutofit/>
          </a:bodyPr>
          <a:lstStyle>
            <a:lvl1pPr algn="ctr">
              <a:defRPr sz="5400" b="1" baseline="0">
                <a:solidFill>
                  <a:srgbClr val="595857"/>
                </a:solidFill>
                <a:latin typeface="Raleway SemiBold" panose="020B07030301010600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84868" y="2154422"/>
            <a:ext cx="5774267" cy="1241822"/>
          </a:xfrm>
        </p:spPr>
        <p:txBody>
          <a:bodyPr>
            <a:normAutofit/>
          </a:bodyPr>
          <a:lstStyle>
            <a:lvl1pPr marL="0" indent="0" algn="ctr">
              <a:buNone/>
              <a:defRPr sz="2400" i="1" cap="none" baseline="0">
                <a:solidFill>
                  <a:srgbClr val="1679CA"/>
                </a:solidFill>
                <a:latin typeface="Raleway Medium" panose="020B06030301010600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Slide Number Placeholder 5"/>
          <p:cNvSpPr>
            <a:spLocks noGrp="1"/>
          </p:cNvSpPr>
          <p:nvPr>
            <p:ph type="sldNum" sz="quarter" idx="10"/>
          </p:nvPr>
        </p:nvSpPr>
        <p:spPr/>
        <p:txBody>
          <a:bodyPr/>
          <a:lstStyle>
            <a:lvl1pPr>
              <a:defRPr/>
            </a:lvl1pPr>
          </a:lstStyle>
          <a:p>
            <a:pPr>
              <a:defRPr/>
            </a:pPr>
            <a:fld id="{7BD5A189-461B-40D6-A31E-73F29DF4C224}" type="slidenum">
              <a:rPr lang="en-US"/>
              <a:pPr>
                <a:defRPr/>
              </a:pPr>
              <a:t>‹#›</a:t>
            </a:fld>
            <a:endParaRPr lang="en-US"/>
          </a:p>
        </p:txBody>
      </p:sp>
      <p:sp>
        <p:nvSpPr>
          <p:cNvPr id="11" name="Footer Placeholder 4">
            <a:extLst>
              <a:ext uri="{FF2B5EF4-FFF2-40B4-BE49-F238E27FC236}">
                <a16:creationId xmlns:a16="http://schemas.microsoft.com/office/drawing/2014/main" id="{F2395846-1A3F-AC49-B0AC-FBD76F0EB30A}"/>
              </a:ext>
            </a:extLst>
          </p:cNvPr>
          <p:cNvSpPr>
            <a:spLocks noGrp="1"/>
          </p:cNvSpPr>
          <p:nvPr>
            <p:ph type="ftr" sz="quarter" idx="11"/>
          </p:nvPr>
        </p:nvSpPr>
        <p:spPr>
          <a:xfrm>
            <a:off x="358379" y="4755953"/>
            <a:ext cx="3912170" cy="273844"/>
          </a:xfrm>
        </p:spPr>
        <p:txBody>
          <a:bodyPr/>
          <a:lstStyle>
            <a:lvl1pPr>
              <a:defRPr/>
            </a:lvl1pPr>
          </a:lstStyle>
          <a:p>
            <a:pPr>
              <a:defRPr/>
            </a:pPr>
            <a:r>
              <a:rPr lang="en-US" dirty="0"/>
              <a:t>© 2019 University Corporation for Atmospheric Research. All Rights Reserved </a:t>
            </a:r>
          </a:p>
        </p:txBody>
      </p:sp>
    </p:spTree>
    <p:extLst>
      <p:ext uri="{BB962C8B-B14F-4D97-AF65-F5344CB8AC3E}">
        <p14:creationId xmlns:p14="http://schemas.microsoft.com/office/powerpoint/2010/main" val="61639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4" y="4767264"/>
            <a:ext cx="3982463"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t>© 2019 University Corporation for Atmospheric Research. All Rights Reserved </a:t>
            </a:r>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99E7ED65-AF9A-4A9E-828C-FE7193FD321D}" type="slidenum">
              <a:rPr lang="en-US"/>
              <a:pPr>
                <a:defRPr/>
              </a:pPr>
              <a:t>‹#›</a:t>
            </a:fld>
            <a:endParaRPr lang="en-US"/>
          </a:p>
        </p:txBody>
      </p:sp>
    </p:spTree>
    <p:extLst>
      <p:ext uri="{BB962C8B-B14F-4D97-AF65-F5344CB8AC3E}">
        <p14:creationId xmlns:p14="http://schemas.microsoft.com/office/powerpoint/2010/main" val="53334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66458C6-8C44-4B3E-9878-EA6083CF8CE1}" type="slidenum">
              <a:rPr lang="en-US"/>
              <a:pPr>
                <a:defRPr/>
              </a:pPr>
              <a:t>‹#›</a:t>
            </a:fld>
            <a:endParaRPr lang="en-US"/>
          </a:p>
        </p:txBody>
      </p:sp>
    </p:spTree>
    <p:extLst>
      <p:ext uri="{BB962C8B-B14F-4D97-AF65-F5344CB8AC3E}">
        <p14:creationId xmlns:p14="http://schemas.microsoft.com/office/powerpoint/2010/main" val="1633300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userDrawn="1"/>
        </p:nvSpPr>
        <p:spPr>
          <a:xfrm>
            <a:off x="638175" y="4767264"/>
            <a:ext cx="3771900"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 2019 University Corporation for Atmospheric Research. All Rights Reserved </a:t>
            </a:r>
            <a:endParaRPr lang="en-US" sz="900" dirty="0"/>
          </a:p>
        </p:txBody>
      </p:sp>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B42EFB15-7540-46B5-9417-14C4882A2837}" type="slidenum">
              <a:rPr lang="en-US"/>
              <a:pPr>
                <a:defRPr/>
              </a:pPr>
              <a:t>‹#›</a:t>
            </a:fld>
            <a:endParaRPr lang="en-US"/>
          </a:p>
        </p:txBody>
      </p:sp>
    </p:spTree>
    <p:extLst>
      <p:ext uri="{BB962C8B-B14F-4D97-AF65-F5344CB8AC3E}">
        <p14:creationId xmlns:p14="http://schemas.microsoft.com/office/powerpoint/2010/main" val="188029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esson Header">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3382568" y="3298031"/>
            <a:ext cx="585073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866" y="738306"/>
            <a:ext cx="9211866" cy="1790700"/>
          </a:xfrm>
        </p:spPr>
        <p:txBody>
          <a:bodyPr anchor="b">
            <a:normAutofit/>
          </a:bodyPr>
          <a:lstStyle>
            <a:lvl1pPr algn="ctr">
              <a:defRPr sz="5000" b="1" baseline="0">
                <a:solidFill>
                  <a:schemeClr val="bg1">
                    <a:lumMod val="50000"/>
                  </a:schemeClr>
                </a:solidFill>
                <a:latin typeface="Raleway SemiBold" panose="020B0703030101060003" pitchFamily="34" charset="0"/>
              </a:defRPr>
            </a:lvl1pPr>
          </a:lstStyle>
          <a:p>
            <a:r>
              <a:rPr lang="en-US" dirty="0"/>
              <a:t>Click to edit Master title style</a:t>
            </a:r>
          </a:p>
        </p:txBody>
      </p:sp>
      <p:sp>
        <p:nvSpPr>
          <p:cNvPr id="3" name="Subtitle 2"/>
          <p:cNvSpPr>
            <a:spLocks noGrp="1"/>
          </p:cNvSpPr>
          <p:nvPr>
            <p:ph type="subTitle" idx="1"/>
          </p:nvPr>
        </p:nvSpPr>
        <p:spPr>
          <a:xfrm>
            <a:off x="-67866" y="2573104"/>
            <a:ext cx="9211866" cy="1241822"/>
          </a:xfrm>
        </p:spPr>
        <p:txBody>
          <a:bodyPr>
            <a:normAutofit/>
          </a:bodyPr>
          <a:lstStyle>
            <a:lvl1pPr marL="0" indent="0" algn="ctr">
              <a:buNone/>
              <a:defRPr sz="2400" i="1" cap="none" baseline="0">
                <a:solidFill>
                  <a:srgbClr val="1679CA"/>
                </a:solidFill>
                <a:latin typeface="Raleway Medium" panose="020B06030301010600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Slide Number Placeholder 5"/>
          <p:cNvSpPr>
            <a:spLocks noGrp="1"/>
          </p:cNvSpPr>
          <p:nvPr>
            <p:ph type="sldNum" sz="quarter"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D5A189-461B-40D6-A31E-73F29DF4C224}"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F2395846-1A3F-AC49-B0AC-FBD76F0EB30A}"/>
              </a:ext>
            </a:extLst>
          </p:cNvPr>
          <p:cNvSpPr>
            <a:spLocks noGrp="1"/>
          </p:cNvSpPr>
          <p:nvPr>
            <p:ph type="ftr" sz="quarter" idx="11"/>
          </p:nvPr>
        </p:nvSpPr>
        <p:spPr>
          <a:xfrm>
            <a:off x="358379" y="4767263"/>
            <a:ext cx="3881112" cy="262533"/>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t>© 2019 University Corporation for Atmospheric Research. </a:t>
            </a:r>
            <a:r>
              <a:rPr kumimoji="0" lang="en-US" sz="788" b="0" i="1"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t>All Rights Reserved.</a:t>
            </a:r>
            <a:r>
              <a:rPr kumimoji="0" lang="en-US" sz="788" b="0" i="0" u="none" strike="noStrike" kern="1200" cap="none" spc="0" normalizeH="0" baseline="0" noProof="0" dirty="0">
                <a:ln>
                  <a:noFill/>
                </a:ln>
                <a:solidFill>
                  <a:prstClr val="black">
                    <a:tint val="75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43415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638175" y="4767264"/>
            <a:ext cx="4014212" cy="273844"/>
          </a:xfrm>
        </p:spPr>
        <p:txBody>
          <a:bodyPr/>
          <a:lstStyle>
            <a:lvl1pPr>
              <a:defRPr/>
            </a:lvl1pPr>
          </a:lstStyle>
          <a:p>
            <a:pPr>
              <a:defRPr/>
            </a:pPr>
            <a:r>
              <a:rPr lang="en-US" dirty="0"/>
              <a:t>© 2019 University Corporation for Atmospheric Research. All Rights Reserved </a:t>
            </a:r>
          </a:p>
        </p:txBody>
      </p:sp>
      <p:sp>
        <p:nvSpPr>
          <p:cNvPr id="8" name="Slide Number Placeholder 5"/>
          <p:cNvSpPr>
            <a:spLocks noGrp="1"/>
          </p:cNvSpPr>
          <p:nvPr>
            <p:ph type="sldNum" sz="quarter" idx="12"/>
          </p:nvPr>
        </p:nvSpPr>
        <p:spPr/>
        <p:txBody>
          <a:bodyPr/>
          <a:lstStyle>
            <a:lvl1pPr>
              <a:defRPr/>
            </a:lvl1pPr>
          </a:lstStyle>
          <a:p>
            <a:pPr>
              <a:defRPr/>
            </a:pPr>
            <a:fld id="{2195448E-0C3B-463E-BD67-A1F0D0C07C3E}" type="slidenum">
              <a:rPr lang="en-US"/>
              <a:pPr>
                <a:defRPr/>
              </a:pPr>
              <a:t>‹#›</a:t>
            </a:fld>
            <a:endParaRPr lang="en-US"/>
          </a:p>
        </p:txBody>
      </p:sp>
    </p:spTree>
    <p:extLst>
      <p:ext uri="{BB962C8B-B14F-4D97-AF65-F5344CB8AC3E}">
        <p14:creationId xmlns:p14="http://schemas.microsoft.com/office/powerpoint/2010/main" val="316333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normAutofit/>
          </a:bodyPr>
          <a:lstStyle>
            <a:lvl1pPr>
              <a:defRPr sz="4950" b="1"/>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i="1" cap="all" baseline="0">
                <a:solidFill>
                  <a:schemeClr val="tx1">
                    <a:tint val="75000"/>
                  </a:schemeClr>
                </a:solidFill>
                <a:latin typeface="Montserrat Medium" panose="000006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788">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Footer Placeholder 4"/>
          <p:cNvSpPr>
            <a:spLocks noGrp="1"/>
          </p:cNvSpPr>
          <p:nvPr>
            <p:ph type="ftr" sz="quarter" idx="11"/>
          </p:nvPr>
        </p:nvSpPr>
        <p:spPr>
          <a:xfrm>
            <a:off x="2568102" y="4767264"/>
            <a:ext cx="3889848" cy="273844"/>
          </a:xfrm>
        </p:spPr>
        <p:txBody>
          <a:bodyPr/>
          <a:lstStyle>
            <a:lvl1pPr>
              <a:defRPr sz="788">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 2019 University Corporation for Atmospheric Research. All Rights Reserved </a:t>
            </a:r>
          </a:p>
        </p:txBody>
      </p:sp>
      <p:sp>
        <p:nvSpPr>
          <p:cNvPr id="6" name="Slide Number Placeholder 5"/>
          <p:cNvSpPr>
            <a:spLocks noGrp="1"/>
          </p:cNvSpPr>
          <p:nvPr>
            <p:ph type="sldNum" sz="quarter" idx="12"/>
          </p:nvPr>
        </p:nvSpPr>
        <p:spPr/>
        <p:txBody>
          <a:bodyPr/>
          <a:lstStyle>
            <a:lvl1pPr>
              <a:defRPr/>
            </a:lvl1pPr>
          </a:lstStyle>
          <a:p>
            <a:pPr>
              <a:defRPr/>
            </a:pPr>
            <a:fld id="{17A986B9-B2B8-4851-A549-E66BDF153C63}" type="slidenum">
              <a:rPr lang="en-US"/>
              <a:pPr>
                <a:defRPr/>
              </a:pPr>
              <a:t>‹#›</a:t>
            </a:fld>
            <a:endParaRPr lang="en-US"/>
          </a:p>
        </p:txBody>
      </p:sp>
    </p:spTree>
    <p:extLst>
      <p:ext uri="{BB962C8B-B14F-4D97-AF65-F5344CB8AC3E}">
        <p14:creationId xmlns:p14="http://schemas.microsoft.com/office/powerpoint/2010/main" val="165361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5" y="4767264"/>
            <a:ext cx="4064454"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dirty="0"/>
              <a:t>© 2019 University Corporation for Atmospheric Research. All Rights Reserved </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54272C56-010D-4742-9634-3B55D70EB751}" type="slidenum">
              <a:rPr lang="en-US"/>
              <a:pPr>
                <a:defRPr/>
              </a:pPr>
              <a:t>‹#›</a:t>
            </a:fld>
            <a:endParaRPr lang="en-US"/>
          </a:p>
        </p:txBody>
      </p:sp>
    </p:spTree>
    <p:extLst>
      <p:ext uri="{BB962C8B-B14F-4D97-AF65-F5344CB8AC3E}">
        <p14:creationId xmlns:p14="http://schemas.microsoft.com/office/powerpoint/2010/main" val="307116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a:xfrm>
            <a:off x="638174" y="4767264"/>
            <a:ext cx="3860007"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t>© 2019 University Corporation for Atmospheric Research. All Rights Reserved </a:t>
            </a:r>
          </a:p>
        </p:txBody>
      </p:sp>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Slide Number Placeholder 8"/>
          <p:cNvSpPr>
            <a:spLocks noGrp="1"/>
          </p:cNvSpPr>
          <p:nvPr>
            <p:ph type="sldNum" sz="quarter" idx="11"/>
          </p:nvPr>
        </p:nvSpPr>
        <p:spPr/>
        <p:txBody>
          <a:bodyPr/>
          <a:lstStyle>
            <a:lvl1pPr>
              <a:defRPr/>
            </a:lvl1pPr>
          </a:lstStyle>
          <a:p>
            <a:pPr>
              <a:defRPr/>
            </a:pPr>
            <a:fld id="{BCE8711C-3D61-4F34-A306-5F111EDA6F71}" type="slidenum">
              <a:rPr lang="en-US"/>
              <a:pPr>
                <a:defRPr/>
              </a:pPr>
              <a:t>‹#›</a:t>
            </a:fld>
            <a:endParaRPr lang="en-US"/>
          </a:p>
        </p:txBody>
      </p:sp>
    </p:spTree>
    <p:extLst>
      <p:ext uri="{BB962C8B-B14F-4D97-AF65-F5344CB8AC3E}">
        <p14:creationId xmlns:p14="http://schemas.microsoft.com/office/powerpoint/2010/main" val="222102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4"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638175" y="4767264"/>
            <a:ext cx="3836548"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t>© 2019 University Corporation for Atmospheric Research. All Rights Reserved </a:t>
            </a:r>
          </a:p>
        </p:txBody>
      </p:sp>
      <p:sp>
        <p:nvSpPr>
          <p:cNvPr id="2" name="Title 1"/>
          <p:cNvSpPr>
            <a:spLocks noGrp="1"/>
          </p:cNvSpPr>
          <p:nvPr>
            <p:ph type="title"/>
          </p:nvPr>
        </p:nvSpPr>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Slide Number Placeholder 4"/>
          <p:cNvSpPr>
            <a:spLocks noGrp="1"/>
          </p:cNvSpPr>
          <p:nvPr>
            <p:ph type="sldNum" sz="quarter" idx="11"/>
          </p:nvPr>
        </p:nvSpPr>
        <p:spPr/>
        <p:txBody>
          <a:bodyPr/>
          <a:lstStyle>
            <a:lvl1pPr>
              <a:defRPr/>
            </a:lvl1pPr>
          </a:lstStyle>
          <a:p>
            <a:pPr>
              <a:defRPr/>
            </a:pPr>
            <a:fld id="{7412A78D-474B-42CE-9310-7BD5F3C04EA5}" type="slidenum">
              <a:rPr lang="en-US"/>
              <a:pPr>
                <a:defRPr/>
              </a:pPr>
              <a:t>‹#›</a:t>
            </a:fld>
            <a:endParaRPr lang="en-US"/>
          </a:p>
        </p:txBody>
      </p:sp>
    </p:spTree>
    <p:extLst>
      <p:ext uri="{BB962C8B-B14F-4D97-AF65-F5344CB8AC3E}">
        <p14:creationId xmlns:p14="http://schemas.microsoft.com/office/powerpoint/2010/main" val="342113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3"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a:xfrm>
            <a:off x="2686050" y="4767264"/>
            <a:ext cx="3771900" cy="273844"/>
          </a:xfrm>
        </p:spPr>
        <p:txBody>
          <a:bodyPr/>
          <a:lstStyle>
            <a:lvl1pPr>
              <a:defRPr/>
            </a:lvl1pPr>
          </a:lstStyle>
          <a:p>
            <a:pPr>
              <a:defRPr/>
            </a:pPr>
            <a:r>
              <a:rPr lang="en-US"/>
              <a:t>© 2019 University Corporation for Atmospheric Research. All Rights Reserved </a:t>
            </a:r>
          </a:p>
        </p:txBody>
      </p:sp>
      <p:sp>
        <p:nvSpPr>
          <p:cNvPr id="6" name="Slide Number Placeholder 3"/>
          <p:cNvSpPr>
            <a:spLocks noGrp="1"/>
          </p:cNvSpPr>
          <p:nvPr>
            <p:ph type="sldNum" sz="quarter" idx="12"/>
          </p:nvPr>
        </p:nvSpPr>
        <p:spPr/>
        <p:txBody>
          <a:bodyPr/>
          <a:lstStyle>
            <a:lvl1pPr>
              <a:defRPr/>
            </a:lvl1pPr>
          </a:lstStyle>
          <a:p>
            <a:pPr>
              <a:defRPr/>
            </a:pPr>
            <a:fld id="{BBB63E13-A1F3-4A59-A849-F5D1A6C79F86}" type="slidenum">
              <a:rPr lang="en-US"/>
              <a:pPr>
                <a:defRPr/>
              </a:pPr>
              <a:t>‹#›</a:t>
            </a:fld>
            <a:endParaRPr lang="en-US"/>
          </a:p>
        </p:txBody>
      </p:sp>
    </p:spTree>
    <p:extLst>
      <p:ext uri="{BB962C8B-B14F-4D97-AF65-F5344CB8AC3E}">
        <p14:creationId xmlns:p14="http://schemas.microsoft.com/office/powerpoint/2010/main" val="219452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638175" y="4767264"/>
            <a:ext cx="3894914" cy="27384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t>© 2019 University Corporation for Atmospheric Research. All Rights Reserved </a:t>
            </a:r>
          </a:p>
        </p:txBody>
      </p:sp>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DF743116-1D8B-4D20-8D0B-1CBFCB876AC4}" type="slidenum">
              <a:rPr lang="en-US"/>
              <a:pPr>
                <a:defRPr/>
              </a:pPr>
              <a:t>‹#›</a:t>
            </a:fld>
            <a:endParaRPr lang="en-US"/>
          </a:p>
        </p:txBody>
      </p:sp>
    </p:spTree>
    <p:extLst>
      <p:ext uri="{BB962C8B-B14F-4D97-AF65-F5344CB8AC3E}">
        <p14:creationId xmlns:p14="http://schemas.microsoft.com/office/powerpoint/2010/main" val="182378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67866" y="-42863"/>
            <a:ext cx="9211866" cy="5192316"/>
          </a:xfrm>
          <a:prstGeom prst="rect">
            <a:avLst/>
          </a:prstGeom>
          <a:solidFill>
            <a:srgbClr val="EEF9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1027" name="Title Placeholder 1"/>
          <p:cNvSpPr>
            <a:spLocks noGrp="1"/>
          </p:cNvSpPr>
          <p:nvPr>
            <p:ph type="title"/>
          </p:nvPr>
        </p:nvSpPr>
        <p:spPr bwMode="auto">
          <a:xfrm>
            <a:off x="628650" y="273845"/>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763" y="4767263"/>
            <a:ext cx="526256" cy="2000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628650" y="4742261"/>
            <a:ext cx="5486400" cy="273844"/>
          </a:xfrm>
          <a:prstGeom prst="rect">
            <a:avLst/>
          </a:prstGeom>
        </p:spPr>
        <p:txBody>
          <a:bodyPr vert="horz" lIns="91440" tIns="45720" rIns="91440" bIns="45720" rtlCol="0" anchor="ctr"/>
          <a:lstStyle>
            <a:lvl1pPr algn="l" eaLnBrk="1" fontAlgn="auto" hangingPunct="1">
              <a:spcBef>
                <a:spcPts val="0"/>
              </a:spcBef>
              <a:spcAft>
                <a:spcPts val="0"/>
              </a:spcAft>
              <a:defRPr sz="788">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 2019 University Corporation for Atmospheric Research. All Rights Reserved </a:t>
            </a: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F74BA30C-8F65-48C4-AF86-7F3E21721CB8}" type="slidenum">
              <a:rPr lang="en-US"/>
              <a:pPr>
                <a:defRPr/>
              </a:pPr>
              <a:t>‹#›</a:t>
            </a:fld>
            <a:endParaRPr lang="en-US"/>
          </a:p>
        </p:txBody>
      </p:sp>
      <p:pic>
        <p:nvPicPr>
          <p:cNvPr id="1032" name="Picture 7"/>
          <p:cNvPicPr>
            <a:picLocks noChangeAspect="1"/>
          </p:cNvPicPr>
          <p:nvPr userDrawn="1"/>
        </p:nvPicPr>
        <p:blipFill>
          <a:blip r:embed="rId14" cstate="print">
            <a:extLst>
              <a:ext uri="{28A0092B-C50C-407E-A947-70E740481C1C}">
                <a14:useLocalDpi xmlns:a14="http://schemas.microsoft.com/office/drawing/2010/main" val="0"/>
              </a:ext>
            </a:extLst>
          </a:blip>
          <a:srcRect l="2" t="-2" r="22437" b="43022"/>
          <a:stretch>
            <a:fillRect/>
          </a:stretch>
        </p:blipFill>
        <p:spPr bwMode="auto">
          <a:xfrm>
            <a:off x="6176964" y="4199335"/>
            <a:ext cx="3056335" cy="9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85460"/>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dt="0"/>
  <p:txStyles>
    <p:titleStyle>
      <a:lvl1pPr algn="l" rtl="0" eaLnBrk="1" fontAlgn="base" hangingPunct="1">
        <a:lnSpc>
          <a:spcPct val="90000"/>
        </a:lnSpc>
        <a:spcBef>
          <a:spcPct val="0"/>
        </a:spcBef>
        <a:spcAft>
          <a:spcPct val="0"/>
        </a:spcAft>
        <a:defRPr sz="3300" kern="1200">
          <a:solidFill>
            <a:srgbClr val="595857"/>
          </a:solidFill>
          <a:latin typeface="Raleway SemiBold" panose="020B0703030101060003" pitchFamily="34" charset="0"/>
          <a:ea typeface="+mj-ea"/>
          <a:cs typeface="+mj-cs"/>
        </a:defRPr>
      </a:lvl1pPr>
      <a:lvl2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2pPr>
      <a:lvl3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3pPr>
      <a:lvl4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4pPr>
      <a:lvl5pPr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5pPr>
      <a:lvl6pPr marL="3429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6pPr>
      <a:lvl7pPr marL="6858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7pPr>
      <a:lvl8pPr marL="10287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8pPr>
      <a:lvl9pPr marL="1371600" algn="l" rtl="0" eaLnBrk="1" fontAlgn="base" hangingPunct="1">
        <a:lnSpc>
          <a:spcPct val="90000"/>
        </a:lnSpc>
        <a:spcBef>
          <a:spcPct val="0"/>
        </a:spcBef>
        <a:spcAft>
          <a:spcPct val="0"/>
        </a:spcAft>
        <a:defRPr sz="3300">
          <a:solidFill>
            <a:srgbClr val="595857"/>
          </a:solidFill>
          <a:latin typeface="Raleway SemiBold" panose="020B0703030101060003"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rgbClr val="595857"/>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s://scied.ucar.edu/winter-storm-qui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DFE8-7C63-4095-A91A-3D66E8A9AC4B}"/>
              </a:ext>
            </a:extLst>
          </p:cNvPr>
          <p:cNvSpPr>
            <a:spLocks noGrp="1"/>
          </p:cNvSpPr>
          <p:nvPr>
            <p:ph type="ctrTitle"/>
          </p:nvPr>
        </p:nvSpPr>
        <p:spPr>
          <a:xfrm>
            <a:off x="670301" y="496652"/>
            <a:ext cx="7772400" cy="1650001"/>
          </a:xfrm>
        </p:spPr>
        <p:txBody>
          <a:bodyPr/>
          <a:lstStyle/>
          <a:p>
            <a:r>
              <a:rPr lang="en-US" b="1" dirty="0"/>
              <a:t>Snow Day?</a:t>
            </a:r>
            <a:endParaRPr lang="en-US" dirty="0"/>
          </a:p>
        </p:txBody>
      </p:sp>
      <p:sp>
        <p:nvSpPr>
          <p:cNvPr id="3" name="Subtitle 2">
            <a:extLst>
              <a:ext uri="{FF2B5EF4-FFF2-40B4-BE49-F238E27FC236}">
                <a16:creationId xmlns:a16="http://schemas.microsoft.com/office/drawing/2014/main" id="{4F1B2AD7-BEC6-4C28-81B7-AD29DABF0C77}"/>
              </a:ext>
            </a:extLst>
          </p:cNvPr>
          <p:cNvSpPr>
            <a:spLocks noGrp="1"/>
          </p:cNvSpPr>
          <p:nvPr>
            <p:ph type="subTitle" idx="1"/>
          </p:nvPr>
        </p:nvSpPr>
        <p:spPr>
          <a:xfrm>
            <a:off x="670302" y="2175965"/>
            <a:ext cx="7916185" cy="837783"/>
          </a:xfrm>
        </p:spPr>
        <p:txBody>
          <a:bodyPr>
            <a:noAutofit/>
          </a:bodyPr>
          <a:lstStyle/>
          <a:p>
            <a:r>
              <a:rPr lang="en-US" sz="3200" dirty="0"/>
              <a:t>How can we apply what we’ve learned about weather to a winter storm?</a:t>
            </a:r>
          </a:p>
        </p:txBody>
      </p:sp>
      <p:sp>
        <p:nvSpPr>
          <p:cNvPr id="4" name="Footer Placeholder 3">
            <a:extLst>
              <a:ext uri="{FF2B5EF4-FFF2-40B4-BE49-F238E27FC236}">
                <a16:creationId xmlns:a16="http://schemas.microsoft.com/office/drawing/2014/main" id="{D10DA30E-B527-9446-840A-05026BD3ED2F}"/>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401500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497542" y="539842"/>
            <a:ext cx="8017809" cy="912345"/>
          </a:xfrm>
        </p:spPr>
        <p:txBody>
          <a:bodyPr/>
          <a:lstStyle/>
          <a:p>
            <a:r>
              <a:rPr lang="en-US" dirty="0"/>
              <a:t>Looking back</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638175" y="1776548"/>
            <a:ext cx="7738181" cy="2636063"/>
          </a:xfrm>
        </p:spPr>
        <p:txBody>
          <a:bodyPr>
            <a:normAutofit/>
          </a:bodyPr>
          <a:lstStyle/>
          <a:p>
            <a:r>
              <a:rPr lang="en-US" i="1" dirty="0"/>
              <a:t>What information would you need to decide whether rain or snow will fall during a storm?</a:t>
            </a:r>
          </a:p>
          <a:p>
            <a:pPr marL="0" indent="0">
              <a:buNone/>
            </a:pPr>
            <a:endParaRPr lang="en-US" i="1" dirty="0"/>
          </a:p>
          <a:p>
            <a:pPr lvl="0"/>
            <a:r>
              <a:rPr lang="en-US" i="1" dirty="0"/>
              <a:t>Where is the storm heading next and how do you know? </a:t>
            </a:r>
            <a:endParaRPr lang="en-US" dirty="0"/>
          </a:p>
          <a:p>
            <a:endParaRPr lang="en-US" dirty="0"/>
          </a:p>
        </p:txBody>
      </p:sp>
      <p:sp>
        <p:nvSpPr>
          <p:cNvPr id="4" name="Footer Placeholder 3">
            <a:extLst>
              <a:ext uri="{FF2B5EF4-FFF2-40B4-BE49-F238E27FC236}">
                <a16:creationId xmlns:a16="http://schemas.microsoft.com/office/drawing/2014/main" id="{221377BE-5633-B14F-99ED-9B9352B832DA}"/>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724" y="502166"/>
            <a:ext cx="4824454" cy="964891"/>
          </a:xfrm>
          <a:prstGeom prst="rect">
            <a:avLst/>
          </a:prstGeom>
        </p:spPr>
      </p:pic>
    </p:spTree>
    <p:extLst>
      <p:ext uri="{BB962C8B-B14F-4D97-AF65-F5344CB8AC3E}">
        <p14:creationId xmlns:p14="http://schemas.microsoft.com/office/powerpoint/2010/main" val="245542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p:txBody>
          <a:bodyPr>
            <a:normAutofit fontScale="90000"/>
          </a:bodyPr>
          <a:lstStyle/>
          <a:p>
            <a:r>
              <a:rPr lang="en-US" i="1" dirty="0"/>
              <a:t/>
            </a:r>
            <a:br>
              <a:rPr lang="en-US" i="1" dirty="0"/>
            </a:br>
            <a:endParaRPr lang="en-US" dirty="0"/>
          </a:p>
        </p:txBody>
      </p:sp>
      <p:sp>
        <p:nvSpPr>
          <p:cNvPr id="3" name="TextBox 2">
            <a:extLst>
              <a:ext uri="{FF2B5EF4-FFF2-40B4-BE49-F238E27FC236}">
                <a16:creationId xmlns:a16="http://schemas.microsoft.com/office/drawing/2014/main" id="{A9F60759-A32B-0C4B-8057-FCDB6BBA282E}"/>
              </a:ext>
            </a:extLst>
          </p:cNvPr>
          <p:cNvSpPr txBox="1"/>
          <p:nvPr/>
        </p:nvSpPr>
        <p:spPr>
          <a:xfrm>
            <a:off x="263046" y="355432"/>
            <a:ext cx="8167521" cy="738664"/>
          </a:xfrm>
          <a:prstGeom prst="rect">
            <a:avLst/>
          </a:prstGeom>
          <a:noFill/>
        </p:spPr>
        <p:txBody>
          <a:bodyPr wrap="square" rtlCol="0">
            <a:spAutoFit/>
          </a:bodyPr>
          <a:lstStyle/>
          <a:p>
            <a:r>
              <a:rPr lang="en-US" sz="2100" dirty="0">
                <a:solidFill>
                  <a:srgbClr val="0070C0"/>
                </a:solidFill>
                <a:latin typeface="Montserrat SemiBold" panose="00000700000000000000" pitchFamily="2" charset="0"/>
                <a:ea typeface="Open Sans" panose="020B0606030504020204" pitchFamily="34" charset="0"/>
                <a:cs typeface="Open Sans" panose="020B0606030504020204" pitchFamily="34" charset="0"/>
              </a:rPr>
              <a:t>Steps 1-4:</a:t>
            </a:r>
            <a:r>
              <a:rPr lang="en-US" sz="2100" dirty="0">
                <a:latin typeface="Montserrat SemiBold" panose="00000700000000000000" pitchFamily="2" charset="0"/>
                <a:ea typeface="Open Sans" panose="020B0606030504020204" pitchFamily="34" charset="0"/>
                <a:cs typeface="Open Sans" panose="020B0606030504020204" pitchFamily="34" charset="0"/>
              </a:rPr>
              <a:t> </a:t>
            </a:r>
            <a:r>
              <a:rPr lang="en-US" sz="2100" b="1" dirty="0">
                <a:solidFill>
                  <a:srgbClr val="595857"/>
                </a:solidFill>
                <a:latin typeface="Raleway SemiBold" panose="020B0703030101060003" pitchFamily="34" charset="0"/>
                <a:ea typeface="Open Sans" panose="020B0606030504020204" pitchFamily="34" charset="0"/>
                <a:cs typeface="Open Sans" panose="020B0606030504020204" pitchFamily="34" charset="0"/>
              </a:rPr>
              <a:t>Snowfall, School Closure, Air Movement </a:t>
            </a:r>
            <a:r>
              <a:rPr lang="en-US" sz="2100" b="1" dirty="0" smtClean="0">
                <a:solidFill>
                  <a:srgbClr val="595857"/>
                </a:solidFill>
                <a:latin typeface="Raleway SemiBold" panose="020B0703030101060003" pitchFamily="34" charset="0"/>
                <a:ea typeface="Open Sans" panose="020B0606030504020204" pitchFamily="34" charset="0"/>
                <a:cs typeface="Open Sans" panose="020B0606030504020204" pitchFamily="34" charset="0"/>
              </a:rPr>
              <a:t>along a </a:t>
            </a:r>
            <a:r>
              <a:rPr lang="en-US" sz="2100" b="1" dirty="0" smtClean="0">
                <a:solidFill>
                  <a:srgbClr val="595857"/>
                </a:solidFill>
                <a:latin typeface="Raleway SemiBold" panose="020B0703030101060003" pitchFamily="34" charset="0"/>
                <a:ea typeface="Open Sans" panose="020B0606030504020204" pitchFamily="34" charset="0"/>
                <a:cs typeface="Open Sans" panose="020B0606030504020204" pitchFamily="34" charset="0"/>
              </a:rPr>
              <a:t>Front </a:t>
            </a:r>
            <a:r>
              <a:rPr lang="en-US" sz="2100" b="1" dirty="0" smtClean="0">
                <a:solidFill>
                  <a:srgbClr val="595857"/>
                </a:solidFill>
                <a:latin typeface="Raleway SemiBold" panose="020B0703030101060003" pitchFamily="34" charset="0"/>
                <a:ea typeface="Open Sans" panose="020B0606030504020204" pitchFamily="34" charset="0"/>
                <a:cs typeface="Open Sans" panose="020B0606030504020204" pitchFamily="34" charset="0"/>
              </a:rPr>
              <a:t>and Humidity</a:t>
            </a:r>
            <a:endParaRPr lang="en-US" sz="2100" b="1" dirty="0">
              <a:solidFill>
                <a:srgbClr val="595857"/>
              </a:solidFill>
              <a:latin typeface="Raleway SemiBold" panose="020B0703030101060003" pitchFamily="34" charset="0"/>
              <a:ea typeface="Open Sans" panose="020B0606030504020204" pitchFamily="34" charset="0"/>
              <a:cs typeface="Open Sans" panose="020B0606030504020204" pitchFamily="34" charset="0"/>
            </a:endParaRPr>
          </a:p>
        </p:txBody>
      </p:sp>
      <p:pic>
        <p:nvPicPr>
          <p:cNvPr id="5" name="Google Shape;694;p72"/>
          <p:cNvPicPr preferRelativeResize="0"/>
          <p:nvPr/>
        </p:nvPicPr>
        <p:blipFill>
          <a:blip r:embed="rId3" cstate="print">
            <a:alphaModFix/>
          </a:blip>
          <a:stretch>
            <a:fillRect/>
          </a:stretch>
        </p:blipFill>
        <p:spPr>
          <a:xfrm>
            <a:off x="1704603" y="1235933"/>
            <a:ext cx="6573123" cy="3410744"/>
          </a:xfrm>
          <a:prstGeom prst="rect">
            <a:avLst/>
          </a:prstGeom>
          <a:noFill/>
          <a:ln>
            <a:noFill/>
          </a:ln>
        </p:spPr>
      </p:pic>
    </p:spTree>
    <p:extLst>
      <p:ext uri="{BB962C8B-B14F-4D97-AF65-F5344CB8AC3E}">
        <p14:creationId xmlns:p14="http://schemas.microsoft.com/office/powerpoint/2010/main" val="314254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E2C8312-CDF4-C14A-B26A-654AEE7106FB}"/>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711202" y="476801"/>
            <a:ext cx="4288768" cy="4288768"/>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6DE3288F-08FA-0448-AD74-62BEC74DCEC3}"/>
              </a:ext>
            </a:extLst>
          </p:cNvPr>
          <p:cNvGraphicFramePr>
            <a:graphicFrameLocks noGrp="1"/>
          </p:cNvGraphicFramePr>
          <p:nvPr>
            <p:extLst>
              <p:ext uri="{D42A27DB-BD31-4B8C-83A1-F6EECF244321}">
                <p14:modId xmlns:p14="http://schemas.microsoft.com/office/powerpoint/2010/main" val="2271883896"/>
              </p:ext>
            </p:extLst>
          </p:nvPr>
        </p:nvGraphicFramePr>
        <p:xfrm>
          <a:off x="5152469" y="624159"/>
          <a:ext cx="2365931" cy="4280027"/>
        </p:xfrm>
        <a:graphic>
          <a:graphicData uri="http://schemas.openxmlformats.org/drawingml/2006/table">
            <a:tbl>
              <a:tblPr firstRow="1" firstCol="1" bandRow="1">
                <a:tableStyleId>{5C22544A-7EE6-4342-B048-85BDC9FD1C3A}</a:tableStyleId>
              </a:tblPr>
              <a:tblGrid>
                <a:gridCol w="1676140">
                  <a:extLst>
                    <a:ext uri="{9D8B030D-6E8A-4147-A177-3AD203B41FA5}">
                      <a16:colId xmlns:a16="http://schemas.microsoft.com/office/drawing/2014/main" val="3698856309"/>
                    </a:ext>
                  </a:extLst>
                </a:gridCol>
                <a:gridCol w="689791">
                  <a:extLst>
                    <a:ext uri="{9D8B030D-6E8A-4147-A177-3AD203B41FA5}">
                      <a16:colId xmlns:a16="http://schemas.microsoft.com/office/drawing/2014/main" val="1697927969"/>
                    </a:ext>
                  </a:extLst>
                </a:gridCol>
              </a:tblGrid>
              <a:tr h="419707">
                <a:tc>
                  <a:txBody>
                    <a:bodyPr/>
                    <a:lstStyle/>
                    <a:p>
                      <a:pPr marL="0" marR="0">
                        <a:spcBef>
                          <a:spcPts val="0"/>
                        </a:spcBef>
                        <a:spcAft>
                          <a:spcPts val="0"/>
                        </a:spcAft>
                      </a:pPr>
                      <a:r>
                        <a:rPr lang="en-US" sz="1100" dirty="0">
                          <a:solidFill>
                            <a:schemeClr val="tx1"/>
                          </a:solidFill>
                          <a:effectLst/>
                        </a:rPr>
                        <a:t>Location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dirty="0">
                          <a:solidFill>
                            <a:schemeClr val="tx1"/>
                          </a:solidFill>
                          <a:effectLst/>
                        </a:rPr>
                        <a:t>Snow (cm)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74274561"/>
                  </a:ext>
                </a:extLst>
              </a:tr>
              <a:tr h="241270">
                <a:tc>
                  <a:txBody>
                    <a:bodyPr/>
                    <a:lstStyle/>
                    <a:p>
                      <a:pPr marL="0" marR="0">
                        <a:spcBef>
                          <a:spcPts val="0"/>
                        </a:spcBef>
                        <a:spcAft>
                          <a:spcPts val="0"/>
                        </a:spcAft>
                      </a:pPr>
                      <a:r>
                        <a:rPr lang="en-US" sz="1100">
                          <a:solidFill>
                            <a:schemeClr val="tx1"/>
                          </a:solidFill>
                          <a:effectLst/>
                        </a:rPr>
                        <a:t>Rock Springs, WY</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45.7</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1700551"/>
                  </a:ext>
                </a:extLst>
              </a:tr>
              <a:tr h="241270">
                <a:tc>
                  <a:txBody>
                    <a:bodyPr/>
                    <a:lstStyle/>
                    <a:p>
                      <a:pPr marL="0" marR="0">
                        <a:spcBef>
                          <a:spcPts val="0"/>
                        </a:spcBef>
                        <a:spcAft>
                          <a:spcPts val="0"/>
                        </a:spcAft>
                      </a:pPr>
                      <a:r>
                        <a:rPr lang="en-US" sz="1100">
                          <a:solidFill>
                            <a:schemeClr val="tx1"/>
                          </a:solidFill>
                          <a:effectLst/>
                        </a:rPr>
                        <a:t>Laramie, WY</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7.6</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48563378"/>
                  </a:ext>
                </a:extLst>
              </a:tr>
              <a:tr h="241270">
                <a:tc>
                  <a:txBody>
                    <a:bodyPr/>
                    <a:lstStyle/>
                    <a:p>
                      <a:pPr marL="0" marR="0">
                        <a:spcBef>
                          <a:spcPts val="0"/>
                        </a:spcBef>
                        <a:spcAft>
                          <a:spcPts val="0"/>
                        </a:spcAft>
                      </a:pPr>
                      <a:r>
                        <a:rPr lang="en-US" sz="1100">
                          <a:solidFill>
                            <a:schemeClr val="tx1"/>
                          </a:solidFill>
                          <a:effectLst/>
                        </a:rPr>
                        <a:t>Snowy Range, WY</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61.0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6577924"/>
                  </a:ext>
                </a:extLst>
              </a:tr>
              <a:tr h="241270">
                <a:tc>
                  <a:txBody>
                    <a:bodyPr/>
                    <a:lstStyle/>
                    <a:p>
                      <a:pPr marL="0" marR="0">
                        <a:spcBef>
                          <a:spcPts val="0"/>
                        </a:spcBef>
                        <a:spcAft>
                          <a:spcPts val="0"/>
                        </a:spcAft>
                      </a:pPr>
                      <a:r>
                        <a:rPr lang="en-US" sz="1100" dirty="0">
                          <a:solidFill>
                            <a:schemeClr val="tx1"/>
                          </a:solidFill>
                          <a:effectLst/>
                        </a:rPr>
                        <a:t>Sheridan, WY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1.3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2647336"/>
                  </a:ext>
                </a:extLst>
              </a:tr>
              <a:tr h="241270">
                <a:tc>
                  <a:txBody>
                    <a:bodyPr/>
                    <a:lstStyle/>
                    <a:p>
                      <a:pPr marL="0" marR="0">
                        <a:spcBef>
                          <a:spcPts val="0"/>
                        </a:spcBef>
                        <a:spcAft>
                          <a:spcPts val="0"/>
                        </a:spcAft>
                      </a:pPr>
                      <a:r>
                        <a:rPr lang="en-US" sz="1100">
                          <a:solidFill>
                            <a:schemeClr val="tx1"/>
                          </a:solidFill>
                          <a:effectLst/>
                        </a:rPr>
                        <a:t>Devils Tower, WY</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2847561"/>
                  </a:ext>
                </a:extLst>
              </a:tr>
              <a:tr h="241270">
                <a:tc>
                  <a:txBody>
                    <a:bodyPr/>
                    <a:lstStyle/>
                    <a:p>
                      <a:pPr marL="0" marR="0">
                        <a:spcBef>
                          <a:spcPts val="0"/>
                        </a:spcBef>
                        <a:spcAft>
                          <a:spcPts val="0"/>
                        </a:spcAft>
                      </a:pPr>
                      <a:r>
                        <a:rPr lang="en-US" sz="1100" dirty="0">
                          <a:solidFill>
                            <a:schemeClr val="tx1"/>
                          </a:solidFill>
                          <a:effectLst/>
                        </a:rPr>
                        <a:t>Casper, WY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dirty="0">
                          <a:solidFill>
                            <a:schemeClr val="tx1"/>
                          </a:solidFill>
                          <a:effectLst/>
                        </a:rPr>
                        <a:t>13.7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3783216"/>
                  </a:ext>
                </a:extLst>
              </a:tr>
              <a:tr h="241270">
                <a:tc>
                  <a:txBody>
                    <a:bodyPr/>
                    <a:lstStyle/>
                    <a:p>
                      <a:pPr marL="0" marR="0">
                        <a:spcBef>
                          <a:spcPts val="0"/>
                        </a:spcBef>
                        <a:spcAft>
                          <a:spcPts val="0"/>
                        </a:spcAft>
                      </a:pPr>
                      <a:r>
                        <a:rPr lang="en-US" sz="1100" dirty="0">
                          <a:solidFill>
                            <a:schemeClr val="tx1"/>
                          </a:solidFill>
                          <a:effectLst/>
                        </a:rPr>
                        <a:t>Dinosaur, CO</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19.1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2483783"/>
                  </a:ext>
                </a:extLst>
              </a:tr>
              <a:tr h="241270">
                <a:tc>
                  <a:txBody>
                    <a:bodyPr/>
                    <a:lstStyle/>
                    <a:p>
                      <a:pPr marL="0" marR="0">
                        <a:spcBef>
                          <a:spcPts val="0"/>
                        </a:spcBef>
                        <a:spcAft>
                          <a:spcPts val="0"/>
                        </a:spcAft>
                      </a:pPr>
                      <a:r>
                        <a:rPr lang="en-US" sz="1100" dirty="0">
                          <a:solidFill>
                            <a:schemeClr val="tx1"/>
                          </a:solidFill>
                          <a:effectLst/>
                        </a:rPr>
                        <a:t>Grand Junction, CO</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34195082"/>
                  </a:ext>
                </a:extLst>
              </a:tr>
              <a:tr h="241270">
                <a:tc>
                  <a:txBody>
                    <a:bodyPr/>
                    <a:lstStyle/>
                    <a:p>
                      <a:pPr marL="0" marR="0">
                        <a:spcBef>
                          <a:spcPts val="0"/>
                        </a:spcBef>
                        <a:spcAft>
                          <a:spcPts val="0"/>
                        </a:spcAft>
                      </a:pPr>
                      <a:r>
                        <a:rPr lang="en-US" sz="1100" dirty="0">
                          <a:solidFill>
                            <a:schemeClr val="tx1"/>
                          </a:solidFill>
                          <a:effectLst/>
                        </a:rPr>
                        <a:t>Fort Collins, CO</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3.8</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3027911"/>
                  </a:ext>
                </a:extLst>
              </a:tr>
              <a:tr h="241270">
                <a:tc>
                  <a:txBody>
                    <a:bodyPr/>
                    <a:lstStyle/>
                    <a:p>
                      <a:pPr marL="0" marR="0">
                        <a:spcBef>
                          <a:spcPts val="0"/>
                        </a:spcBef>
                        <a:spcAft>
                          <a:spcPts val="0"/>
                        </a:spcAft>
                      </a:pPr>
                      <a:r>
                        <a:rPr lang="en-US" sz="1100">
                          <a:solidFill>
                            <a:schemeClr val="tx1"/>
                          </a:solidFill>
                          <a:effectLst/>
                        </a:rPr>
                        <a:t>Boulder, CO</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1.3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7940627"/>
                  </a:ext>
                </a:extLst>
              </a:tr>
              <a:tr h="241270">
                <a:tc>
                  <a:txBody>
                    <a:bodyPr/>
                    <a:lstStyle/>
                    <a:p>
                      <a:pPr marL="0" marR="0">
                        <a:spcBef>
                          <a:spcPts val="0"/>
                        </a:spcBef>
                        <a:spcAft>
                          <a:spcPts val="0"/>
                        </a:spcAft>
                      </a:pPr>
                      <a:r>
                        <a:rPr lang="en-US" sz="1100">
                          <a:solidFill>
                            <a:schemeClr val="tx1"/>
                          </a:solidFill>
                          <a:effectLst/>
                        </a:rPr>
                        <a:t>Cortez, CO</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53282440"/>
                  </a:ext>
                </a:extLst>
              </a:tr>
              <a:tr h="241270">
                <a:tc>
                  <a:txBody>
                    <a:bodyPr/>
                    <a:lstStyle/>
                    <a:p>
                      <a:pPr marL="0" marR="0">
                        <a:spcBef>
                          <a:spcPts val="0"/>
                        </a:spcBef>
                        <a:spcAft>
                          <a:spcPts val="0"/>
                        </a:spcAft>
                      </a:pPr>
                      <a:r>
                        <a:rPr lang="en-US" sz="1100">
                          <a:solidFill>
                            <a:schemeClr val="tx1"/>
                          </a:solidFill>
                          <a:effectLst/>
                        </a:rPr>
                        <a:t>Flagstaff, AZ</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524818"/>
                  </a:ext>
                </a:extLst>
              </a:tr>
              <a:tr h="241270">
                <a:tc>
                  <a:txBody>
                    <a:bodyPr/>
                    <a:lstStyle/>
                    <a:p>
                      <a:pPr marL="0" marR="0">
                        <a:spcBef>
                          <a:spcPts val="0"/>
                        </a:spcBef>
                        <a:spcAft>
                          <a:spcPts val="0"/>
                        </a:spcAft>
                      </a:pPr>
                      <a:r>
                        <a:rPr lang="en-US" sz="1100">
                          <a:solidFill>
                            <a:schemeClr val="tx1"/>
                          </a:solidFill>
                          <a:effectLst/>
                        </a:rPr>
                        <a:t>Salt Lake City, UT</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8.6</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84741235"/>
                  </a:ext>
                </a:extLst>
              </a:tr>
              <a:tr h="241270">
                <a:tc>
                  <a:txBody>
                    <a:bodyPr/>
                    <a:lstStyle/>
                    <a:p>
                      <a:pPr marL="0" marR="0">
                        <a:spcBef>
                          <a:spcPts val="0"/>
                        </a:spcBef>
                        <a:spcAft>
                          <a:spcPts val="0"/>
                        </a:spcAft>
                      </a:pPr>
                      <a:r>
                        <a:rPr lang="en-US" sz="1100">
                          <a:solidFill>
                            <a:schemeClr val="tx1"/>
                          </a:solidFill>
                          <a:effectLst/>
                        </a:rPr>
                        <a:t>Vernal, UT</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17.8</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41617893"/>
                  </a:ext>
                </a:extLst>
              </a:tr>
              <a:tr h="241270">
                <a:tc>
                  <a:txBody>
                    <a:bodyPr/>
                    <a:lstStyle/>
                    <a:p>
                      <a:pPr marL="0" marR="0">
                        <a:spcBef>
                          <a:spcPts val="0"/>
                        </a:spcBef>
                        <a:spcAft>
                          <a:spcPts val="0"/>
                        </a:spcAft>
                      </a:pPr>
                      <a:r>
                        <a:rPr lang="en-US" sz="1100">
                          <a:solidFill>
                            <a:schemeClr val="tx1"/>
                          </a:solidFill>
                          <a:effectLst/>
                        </a:rPr>
                        <a:t>Gallup, NM</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solidFill>
                            <a:schemeClr val="tx1"/>
                          </a:solidFill>
                          <a:effectLst/>
                        </a:rPr>
                        <a:t>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5756267"/>
                  </a:ext>
                </a:extLst>
              </a:tr>
              <a:tr h="241270">
                <a:tc>
                  <a:txBody>
                    <a:bodyPr/>
                    <a:lstStyle/>
                    <a:p>
                      <a:pPr marL="0" marR="0">
                        <a:spcBef>
                          <a:spcPts val="0"/>
                        </a:spcBef>
                        <a:spcAft>
                          <a:spcPts val="0"/>
                        </a:spcAft>
                      </a:pPr>
                      <a:r>
                        <a:rPr lang="en-US" sz="1100" dirty="0">
                          <a:solidFill>
                            <a:schemeClr val="tx1"/>
                          </a:solidFill>
                          <a:effectLst/>
                        </a:rPr>
                        <a:t>Albuquerque, NM</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dirty="0">
                          <a:solidFill>
                            <a:schemeClr val="tx1"/>
                          </a:solidFill>
                          <a:effectLst/>
                        </a:rPr>
                        <a:t>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16" marR="31416" marT="31416" marB="31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69085114"/>
                  </a:ext>
                </a:extLst>
              </a:tr>
            </a:tbl>
          </a:graphicData>
        </a:graphic>
      </p:graphicFrame>
      <p:sp>
        <p:nvSpPr>
          <p:cNvPr id="2" name="TextBox 1">
            <a:extLst>
              <a:ext uri="{FF2B5EF4-FFF2-40B4-BE49-F238E27FC236}">
                <a16:creationId xmlns:a16="http://schemas.microsoft.com/office/drawing/2014/main" id="{A20505A1-81D7-4B4F-B45B-34382BD825E0}"/>
              </a:ext>
            </a:extLst>
          </p:cNvPr>
          <p:cNvSpPr txBox="1"/>
          <p:nvPr/>
        </p:nvSpPr>
        <p:spPr>
          <a:xfrm>
            <a:off x="730106" y="82870"/>
            <a:ext cx="8357191" cy="461665"/>
          </a:xfrm>
          <a:prstGeom prst="rect">
            <a:avLst/>
          </a:prstGeom>
          <a:noFill/>
        </p:spPr>
        <p:txBody>
          <a:bodyPr wrap="square" rtlCol="0">
            <a:spAutoFit/>
          </a:bodyPr>
          <a:lstStyle/>
          <a:p>
            <a:r>
              <a:rPr lang="en-US" sz="2400" dirty="0">
                <a:solidFill>
                  <a:srgbClr val="595857"/>
                </a:solidFill>
                <a:latin typeface="Raleway SemiBold" panose="020B0703030101060003" pitchFamily="34" charset="0"/>
              </a:rPr>
              <a:t>What did you notice about the pattern of snowfall?</a:t>
            </a:r>
          </a:p>
        </p:txBody>
      </p:sp>
      <p:sp>
        <p:nvSpPr>
          <p:cNvPr id="3" name="Footer Placeholder 2">
            <a:extLst>
              <a:ext uri="{FF2B5EF4-FFF2-40B4-BE49-F238E27FC236}">
                <a16:creationId xmlns:a16="http://schemas.microsoft.com/office/drawing/2014/main" id="{1864F8E9-DA1B-1949-A4D3-CC8859A3F288}"/>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474067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478492" y="-843418"/>
            <a:ext cx="8017809" cy="912345"/>
          </a:xfrm>
        </p:spPr>
        <p:txBody>
          <a:bodyPr/>
          <a:lstStyle/>
          <a:p>
            <a:r>
              <a:rPr lang="en-US" dirty="0"/>
              <a:t>Challenge 2: Where’s the Snow?</a:t>
            </a:r>
          </a:p>
        </p:txBody>
      </p:sp>
      <p:sp>
        <p:nvSpPr>
          <p:cNvPr id="4" name="TextBox 3">
            <a:extLst>
              <a:ext uri="{FF2B5EF4-FFF2-40B4-BE49-F238E27FC236}">
                <a16:creationId xmlns:a16="http://schemas.microsoft.com/office/drawing/2014/main" id="{93684908-262F-8E4A-BC88-BFBAFC8A931C}"/>
              </a:ext>
            </a:extLst>
          </p:cNvPr>
          <p:cNvSpPr txBox="1"/>
          <p:nvPr/>
        </p:nvSpPr>
        <p:spPr>
          <a:xfrm>
            <a:off x="395111" y="251125"/>
            <a:ext cx="8376356" cy="984885"/>
          </a:xfrm>
          <a:prstGeom prst="rect">
            <a:avLst/>
          </a:prstGeom>
          <a:noFill/>
        </p:spPr>
        <p:txBody>
          <a:bodyPr wrap="square" rtlCol="0">
            <a:spAutoFit/>
          </a:bodyPr>
          <a:lstStyle/>
          <a:p>
            <a:r>
              <a:rPr lang="en-US" sz="2900" dirty="0">
                <a:solidFill>
                  <a:srgbClr val="595857"/>
                </a:solidFill>
                <a:latin typeface="Raleway SemiBold" panose="020B0703030101060003" pitchFamily="34" charset="0"/>
                <a:ea typeface="Open Sans" panose="020B0606030504020204" pitchFamily="34" charset="0"/>
                <a:cs typeface="Open Sans" panose="020B0606030504020204" pitchFamily="34" charset="0"/>
              </a:rPr>
              <a:t>As the storm moved east, why did it snow in some areas but not others?</a:t>
            </a:r>
          </a:p>
        </p:txBody>
      </p:sp>
      <p:sp>
        <p:nvSpPr>
          <p:cNvPr id="3" name="Footer Placeholder 2">
            <a:extLst>
              <a:ext uri="{FF2B5EF4-FFF2-40B4-BE49-F238E27FC236}">
                <a16:creationId xmlns:a16="http://schemas.microsoft.com/office/drawing/2014/main" id="{C26451A2-B98D-724D-9BC8-CE3376286BC8}"/>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7" name="Google Shape;694;p72"/>
          <p:cNvPicPr preferRelativeResize="0"/>
          <p:nvPr/>
        </p:nvPicPr>
        <p:blipFill>
          <a:blip r:embed="rId3" cstate="print">
            <a:alphaModFix/>
          </a:blip>
          <a:stretch>
            <a:fillRect/>
          </a:stretch>
        </p:blipFill>
        <p:spPr>
          <a:xfrm>
            <a:off x="1119679" y="1236010"/>
            <a:ext cx="7376622" cy="3413421"/>
          </a:xfrm>
          <a:prstGeom prst="rect">
            <a:avLst/>
          </a:prstGeom>
          <a:noFill/>
          <a:ln>
            <a:noFill/>
          </a:ln>
        </p:spPr>
      </p:pic>
    </p:spTree>
    <p:extLst>
      <p:ext uri="{BB962C8B-B14F-4D97-AF65-F5344CB8AC3E}">
        <p14:creationId xmlns:p14="http://schemas.microsoft.com/office/powerpoint/2010/main" val="289424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DFE8-7C63-4095-A91A-3D66E8A9AC4B}"/>
              </a:ext>
            </a:extLst>
          </p:cNvPr>
          <p:cNvSpPr>
            <a:spLocks noGrp="1"/>
          </p:cNvSpPr>
          <p:nvPr>
            <p:ph type="ctrTitle"/>
          </p:nvPr>
        </p:nvSpPr>
        <p:spPr/>
        <p:txBody>
          <a:bodyPr>
            <a:normAutofit/>
          </a:bodyPr>
          <a:lstStyle/>
          <a:p>
            <a:r>
              <a:rPr lang="en-US" sz="5000" dirty="0">
                <a:solidFill>
                  <a:srgbClr val="595857"/>
                </a:solidFill>
              </a:rPr>
              <a:t>We’re Warning You</a:t>
            </a:r>
          </a:p>
        </p:txBody>
      </p:sp>
      <p:sp>
        <p:nvSpPr>
          <p:cNvPr id="3" name="Subtitle 2">
            <a:extLst>
              <a:ext uri="{FF2B5EF4-FFF2-40B4-BE49-F238E27FC236}">
                <a16:creationId xmlns:a16="http://schemas.microsoft.com/office/drawing/2014/main" id="{4F1B2AD7-BEC6-4C28-81B7-AD29DABF0C77}"/>
              </a:ext>
            </a:extLst>
          </p:cNvPr>
          <p:cNvSpPr>
            <a:spLocks noGrp="1"/>
          </p:cNvSpPr>
          <p:nvPr>
            <p:ph type="subTitle" idx="1"/>
          </p:nvPr>
        </p:nvSpPr>
        <p:spPr>
          <a:xfrm>
            <a:off x="358378" y="2573104"/>
            <a:ext cx="8501293" cy="1241822"/>
          </a:xfrm>
        </p:spPr>
        <p:txBody>
          <a:bodyPr>
            <a:noAutofit/>
          </a:bodyPr>
          <a:lstStyle/>
          <a:p>
            <a:r>
              <a:rPr lang="en-US" sz="3200" dirty="0"/>
              <a:t>Where will schools have a snow day on February 24?</a:t>
            </a:r>
          </a:p>
        </p:txBody>
      </p:sp>
      <p:sp>
        <p:nvSpPr>
          <p:cNvPr id="4" name="Footer Placeholder 3">
            <a:extLst>
              <a:ext uri="{FF2B5EF4-FFF2-40B4-BE49-F238E27FC236}">
                <a16:creationId xmlns:a16="http://schemas.microsoft.com/office/drawing/2014/main" id="{55191CD5-01C8-6141-8D50-6A050B655EC1}"/>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375" y="169031"/>
            <a:ext cx="3511296" cy="877824"/>
          </a:xfrm>
          <a:prstGeom prst="rect">
            <a:avLst/>
          </a:prstGeom>
        </p:spPr>
      </p:pic>
    </p:spTree>
    <p:extLst>
      <p:ext uri="{BB962C8B-B14F-4D97-AF65-F5344CB8AC3E}">
        <p14:creationId xmlns:p14="http://schemas.microsoft.com/office/powerpoint/2010/main" val="18721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BE4B-C8A0-674E-9D9B-86AFD08A8F4B}"/>
              </a:ext>
            </a:extLst>
          </p:cNvPr>
          <p:cNvSpPr>
            <a:spLocks noGrp="1"/>
          </p:cNvSpPr>
          <p:nvPr>
            <p:ph type="title"/>
          </p:nvPr>
        </p:nvSpPr>
        <p:spPr/>
        <p:txBody>
          <a:bodyPr/>
          <a:lstStyle/>
          <a:p>
            <a:r>
              <a:rPr lang="en-US" dirty="0"/>
              <a:t>Looking back</a:t>
            </a:r>
          </a:p>
        </p:txBody>
      </p:sp>
      <p:sp>
        <p:nvSpPr>
          <p:cNvPr id="3" name="Content Placeholder 2">
            <a:extLst>
              <a:ext uri="{FF2B5EF4-FFF2-40B4-BE49-F238E27FC236}">
                <a16:creationId xmlns:a16="http://schemas.microsoft.com/office/drawing/2014/main" id="{C5C1D539-6F5A-494E-B32F-4C602698069B}"/>
              </a:ext>
            </a:extLst>
          </p:cNvPr>
          <p:cNvSpPr>
            <a:spLocks noGrp="1"/>
          </p:cNvSpPr>
          <p:nvPr>
            <p:ph idx="1"/>
          </p:nvPr>
        </p:nvSpPr>
        <p:spPr>
          <a:xfrm>
            <a:off x="5542844" y="1601456"/>
            <a:ext cx="3307646" cy="2945637"/>
          </a:xfrm>
        </p:spPr>
        <p:txBody>
          <a:bodyPr/>
          <a:lstStyle/>
          <a:p>
            <a:pPr>
              <a:buFont typeface="Wingdings" pitchFamily="2" charset="2"/>
              <a:buChar char="Ø"/>
            </a:pPr>
            <a:r>
              <a:rPr lang="en-US" i="1" dirty="0"/>
              <a:t>How do we know where it will snow? What’s happening to the air in this area?</a:t>
            </a:r>
          </a:p>
          <a:p>
            <a:pPr>
              <a:buFont typeface="Wingdings" pitchFamily="2" charset="2"/>
              <a:buChar char="Ø"/>
            </a:pPr>
            <a:endParaRPr lang="en-US" sz="800" dirty="0"/>
          </a:p>
          <a:p>
            <a:pPr>
              <a:buFont typeface="Wingdings" pitchFamily="2" charset="2"/>
              <a:buChar char="Ø"/>
            </a:pPr>
            <a:r>
              <a:rPr lang="en-US" i="1" dirty="0"/>
              <a:t>Where is the storm heading next and how do you know? </a:t>
            </a:r>
            <a:endParaRPr lang="en-US" dirty="0"/>
          </a:p>
          <a:p>
            <a:pPr marL="0" indent="0">
              <a:buNone/>
            </a:pPr>
            <a:endParaRPr lang="en-US" dirty="0"/>
          </a:p>
        </p:txBody>
      </p:sp>
      <p:sp>
        <p:nvSpPr>
          <p:cNvPr id="5" name="Footer Placeholder 4">
            <a:extLst>
              <a:ext uri="{FF2B5EF4-FFF2-40B4-BE49-F238E27FC236}">
                <a16:creationId xmlns:a16="http://schemas.microsoft.com/office/drawing/2014/main" id="{B3909A57-8153-A448-A3E3-8C2D9A83FA2C}"/>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6" name="Google Shape;694;p72"/>
          <p:cNvPicPr preferRelativeResize="0"/>
          <p:nvPr/>
        </p:nvPicPr>
        <p:blipFill>
          <a:blip r:embed="rId3" cstate="print">
            <a:alphaModFix/>
          </a:blip>
          <a:stretch>
            <a:fillRect/>
          </a:stretch>
        </p:blipFill>
        <p:spPr>
          <a:xfrm>
            <a:off x="566525" y="1419572"/>
            <a:ext cx="5531529" cy="2658992"/>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746" y="213097"/>
            <a:ext cx="5242143" cy="1048428"/>
          </a:xfrm>
          <a:prstGeom prst="rect">
            <a:avLst/>
          </a:prstGeom>
        </p:spPr>
      </p:pic>
    </p:spTree>
    <p:extLst>
      <p:ext uri="{BB962C8B-B14F-4D97-AF65-F5344CB8AC3E}">
        <p14:creationId xmlns:p14="http://schemas.microsoft.com/office/powerpoint/2010/main" val="2993437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BE4B-C8A0-674E-9D9B-86AFD08A8F4B}"/>
              </a:ext>
            </a:extLst>
          </p:cNvPr>
          <p:cNvSpPr>
            <a:spLocks noGrp="1"/>
          </p:cNvSpPr>
          <p:nvPr>
            <p:ph type="title"/>
          </p:nvPr>
        </p:nvSpPr>
        <p:spPr>
          <a:xfrm>
            <a:off x="102964" y="286813"/>
            <a:ext cx="9098845" cy="525988"/>
          </a:xfrm>
        </p:spPr>
        <p:txBody>
          <a:bodyPr>
            <a:noAutofit/>
          </a:bodyPr>
          <a:lstStyle/>
          <a:p>
            <a:r>
              <a:rPr lang="en-US" sz="2700" dirty="0"/>
              <a:t>Where will schools have a snow day on February 24?</a:t>
            </a:r>
          </a:p>
        </p:txBody>
      </p:sp>
      <p:pic>
        <p:nvPicPr>
          <p:cNvPr id="11266" name="Picture 2">
            <a:extLst>
              <a:ext uri="{FF2B5EF4-FFF2-40B4-BE49-F238E27FC236}">
                <a16:creationId xmlns:a16="http://schemas.microsoft.com/office/drawing/2014/main" id="{B95E321B-DCC5-BB4B-9AAC-6477EBFD7E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1244" y="286813"/>
            <a:ext cx="7859113" cy="523940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CADDD56-8F99-EF40-A706-C99087BDCE2D}"/>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
        <p:nvSpPr>
          <p:cNvPr id="5" name="TextBox 4"/>
          <p:cNvSpPr txBox="1"/>
          <p:nvPr/>
        </p:nvSpPr>
        <p:spPr>
          <a:xfrm>
            <a:off x="489580" y="1004801"/>
            <a:ext cx="6152445" cy="415498"/>
          </a:xfrm>
          <a:prstGeom prst="rect">
            <a:avLst/>
          </a:prstGeom>
          <a:noFill/>
        </p:spPr>
        <p:txBody>
          <a:bodyPr wrap="square" rtlCol="0">
            <a:spAutoFit/>
          </a:bodyPr>
          <a:lstStyle/>
          <a:p>
            <a:pPr marL="342900" indent="-342900">
              <a:buFont typeface="Arial" panose="020B0604020202020204" pitchFamily="34" charset="0"/>
              <a:buChar char="•"/>
            </a:pPr>
            <a:r>
              <a:rPr lang="en-US" sz="2100" dirty="0">
                <a:solidFill>
                  <a:srgbClr val="595857"/>
                </a:solidFill>
                <a:latin typeface="Open Sans" panose="020B0606030504020204" pitchFamily="34" charset="0"/>
                <a:ea typeface="Open Sans" panose="020B0606030504020204" pitchFamily="34" charset="0"/>
                <a:cs typeface="Open Sans" panose="020B0606030504020204" pitchFamily="34" charset="0"/>
              </a:rPr>
              <a:t>Complete</a:t>
            </a:r>
            <a:r>
              <a:rPr lang="en-US" sz="2100" dirty="0">
                <a:latin typeface="Open Sans" panose="020B0606030504020204" pitchFamily="34" charset="0"/>
                <a:ea typeface="Open Sans" panose="020B0606030504020204" pitchFamily="34" charset="0"/>
                <a:cs typeface="Open Sans" panose="020B0606030504020204" pitchFamily="34" charset="0"/>
              </a:rPr>
              <a:t> </a:t>
            </a:r>
            <a:r>
              <a:rPr lang="en-US" sz="2100" dirty="0">
                <a:solidFill>
                  <a:srgbClr val="0070C0"/>
                </a:solidFill>
                <a:latin typeface="Montserrat SemiBold" panose="00000700000000000000" pitchFamily="2" charset="0"/>
              </a:rPr>
              <a:t>Steps 1-3 </a:t>
            </a:r>
            <a:r>
              <a:rPr lang="en-US" sz="2100" dirty="0">
                <a:solidFill>
                  <a:srgbClr val="595857"/>
                </a:solidFill>
                <a:latin typeface="Open Sans" panose="020B0606030504020204" pitchFamily="34" charset="0"/>
                <a:ea typeface="Open Sans" panose="020B0606030504020204" pitchFamily="34" charset="0"/>
                <a:cs typeface="Open Sans" panose="020B0606030504020204" pitchFamily="34" charset="0"/>
              </a:rPr>
              <a:t>with your group</a:t>
            </a:r>
          </a:p>
        </p:txBody>
      </p:sp>
    </p:spTree>
    <p:extLst>
      <p:ext uri="{BB962C8B-B14F-4D97-AF65-F5344CB8AC3E}">
        <p14:creationId xmlns:p14="http://schemas.microsoft.com/office/powerpoint/2010/main" val="261611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95E321B-DCC5-BB4B-9AAC-6477EBFD7E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93512" y="92617"/>
            <a:ext cx="6839211" cy="467464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1FE924DB-610B-8240-9829-18680A53D741}"/>
              </a:ext>
            </a:extLst>
          </p:cNvPr>
          <p:cNvSpPr>
            <a:spLocks noGrp="1"/>
          </p:cNvSpPr>
          <p:nvPr>
            <p:ph type="title"/>
          </p:nvPr>
        </p:nvSpPr>
        <p:spPr>
          <a:xfrm>
            <a:off x="378493" y="273845"/>
            <a:ext cx="6136579" cy="820738"/>
          </a:xfrm>
        </p:spPr>
        <p:txBody>
          <a:bodyPr/>
          <a:lstStyle/>
          <a:p>
            <a:r>
              <a:rPr lang="en-US" dirty="0"/>
              <a:t>Discussion</a:t>
            </a:r>
          </a:p>
        </p:txBody>
      </p:sp>
      <p:sp>
        <p:nvSpPr>
          <p:cNvPr id="8" name="Content Placeholder 7">
            <a:extLst>
              <a:ext uri="{FF2B5EF4-FFF2-40B4-BE49-F238E27FC236}">
                <a16:creationId xmlns:a16="http://schemas.microsoft.com/office/drawing/2014/main" id="{F01312C2-9AC6-1D4B-A946-3C96F5BAD118}"/>
              </a:ext>
            </a:extLst>
          </p:cNvPr>
          <p:cNvSpPr>
            <a:spLocks noGrp="1"/>
          </p:cNvSpPr>
          <p:nvPr>
            <p:ph sz="half" idx="1"/>
          </p:nvPr>
        </p:nvSpPr>
        <p:spPr>
          <a:xfrm>
            <a:off x="490787" y="1094583"/>
            <a:ext cx="3359317" cy="3538140"/>
          </a:xfrm>
        </p:spPr>
        <p:txBody>
          <a:bodyPr/>
          <a:lstStyle/>
          <a:p>
            <a:r>
              <a:rPr lang="en-US" dirty="0"/>
              <a:t>When did it snow on February 23, 2017? Compare the locations with snow to the location of the front and </a:t>
            </a:r>
            <a:r>
              <a:rPr lang="en-US" dirty="0" smtClean="0"/>
              <a:t>low-pressure system.</a:t>
            </a:r>
            <a:endParaRPr lang="en-US" dirty="0"/>
          </a:p>
          <a:p>
            <a:pPr marL="0" indent="0">
              <a:buNone/>
            </a:pPr>
            <a:endParaRPr lang="en-US" dirty="0"/>
          </a:p>
          <a:p>
            <a:r>
              <a:rPr lang="en-US" dirty="0"/>
              <a:t>PREDICTION: Where do you think it will  snow on February 24, 2017?</a:t>
            </a:r>
          </a:p>
          <a:p>
            <a:endParaRPr lang="en-US" dirty="0"/>
          </a:p>
        </p:txBody>
      </p:sp>
      <p:sp>
        <p:nvSpPr>
          <p:cNvPr id="3" name="Footer Placeholder 2">
            <a:extLst>
              <a:ext uri="{FF2B5EF4-FFF2-40B4-BE49-F238E27FC236}">
                <a16:creationId xmlns:a16="http://schemas.microsoft.com/office/drawing/2014/main" id="{ECADDD56-8F99-EF40-A706-C99087BDCE2D}"/>
              </a:ext>
            </a:extLst>
          </p:cNvPr>
          <p:cNvSpPr>
            <a:spLocks noGrp="1"/>
          </p:cNvSpPr>
          <p:nvPr>
            <p:ph type="ftr" sz="quarter" idx="4294967295"/>
          </p:nvPr>
        </p:nvSpPr>
        <p:spPr>
          <a:xfrm>
            <a:off x="0" y="4767263"/>
            <a:ext cx="4014788" cy="274637"/>
          </a:xfrm>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04086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EB2C6601-040A-DA42-90E8-128C9438FF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15453" y="595380"/>
            <a:ext cx="6463210" cy="430880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E8323D-EC0A-C94A-80DD-977DABCF1C06}"/>
              </a:ext>
            </a:extLst>
          </p:cNvPr>
          <p:cNvSpPr txBox="1"/>
          <p:nvPr/>
        </p:nvSpPr>
        <p:spPr>
          <a:xfrm>
            <a:off x="538620" y="249249"/>
            <a:ext cx="5169662" cy="600164"/>
          </a:xfrm>
          <a:prstGeom prst="rect">
            <a:avLst/>
          </a:prstGeom>
          <a:noFill/>
        </p:spPr>
        <p:txBody>
          <a:bodyPr wrap="square" rtlCol="0">
            <a:spAutoFit/>
          </a:bodyPr>
          <a:lstStyle/>
          <a:p>
            <a:r>
              <a:rPr lang="en-US" sz="3300" dirty="0">
                <a:solidFill>
                  <a:srgbClr val="0070C0"/>
                </a:solidFill>
                <a:latin typeface="Montserrat SemiBold" panose="00000700000000000000" pitchFamily="2" charset="0"/>
                <a:ea typeface="Open Sans" panose="020B0606030504020204" pitchFamily="34" charset="0"/>
                <a:cs typeface="Open Sans" panose="020B0606030504020204" pitchFamily="34" charset="0"/>
              </a:rPr>
              <a:t>Step 4: </a:t>
            </a:r>
            <a:r>
              <a:rPr lang="en-US" sz="3200" dirty="0">
                <a:solidFill>
                  <a:srgbClr val="595857"/>
                </a:solidFill>
                <a:latin typeface="Raleway SemiBold" panose="020B0703030101060003" pitchFamily="34" charset="0"/>
                <a:ea typeface="Open Sans" panose="020B0606030504020204" pitchFamily="34" charset="0"/>
                <a:cs typeface="Open Sans" panose="020B0606030504020204" pitchFamily="34" charset="0"/>
              </a:rPr>
              <a:t>Warning Map</a:t>
            </a:r>
          </a:p>
        </p:txBody>
      </p:sp>
      <p:sp>
        <p:nvSpPr>
          <p:cNvPr id="3" name="Footer Placeholder 2">
            <a:extLst>
              <a:ext uri="{FF2B5EF4-FFF2-40B4-BE49-F238E27FC236}">
                <a16:creationId xmlns:a16="http://schemas.microsoft.com/office/drawing/2014/main" id="{D47F1437-3587-A643-A7CA-760740825EFC}"/>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255989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7369AB-4877-FA4E-BBEC-F595B62287BB}"/>
              </a:ext>
            </a:extLst>
          </p:cNvPr>
          <p:cNvSpPr txBox="1"/>
          <p:nvPr/>
        </p:nvSpPr>
        <p:spPr>
          <a:xfrm>
            <a:off x="395111" y="187863"/>
            <a:ext cx="8185218" cy="600164"/>
          </a:xfrm>
          <a:prstGeom prst="rect">
            <a:avLst/>
          </a:prstGeom>
          <a:noFill/>
        </p:spPr>
        <p:txBody>
          <a:bodyPr wrap="square" rtlCol="0">
            <a:spAutoFit/>
          </a:bodyPr>
          <a:lstStyle/>
          <a:p>
            <a:r>
              <a:rPr lang="en-US" sz="3300" dirty="0">
                <a:solidFill>
                  <a:srgbClr val="0070C0"/>
                </a:solidFill>
                <a:latin typeface="Raleway SemiBold" panose="020B0703030101060003" pitchFamily="34" charset="0"/>
                <a:ea typeface="Open Sans" panose="020B0606030504020204" pitchFamily="34" charset="0"/>
                <a:cs typeface="Open Sans" panose="020B0606030504020204" pitchFamily="34" charset="0"/>
              </a:rPr>
              <a:t>Step 5</a:t>
            </a:r>
            <a:r>
              <a:rPr lang="en-US" sz="3300" dirty="0">
                <a:solidFill>
                  <a:srgbClr val="0070C0"/>
                </a:solidFill>
                <a:latin typeface="Montserrat SemiBold" panose="00000700000000000000" pitchFamily="2" charset="0"/>
                <a:ea typeface="Open Sans" panose="020B0606030504020204" pitchFamily="34" charset="0"/>
                <a:cs typeface="Open Sans" panose="020B0606030504020204" pitchFamily="34" charset="0"/>
              </a:rPr>
              <a:t>:</a:t>
            </a:r>
            <a:r>
              <a:rPr lang="en-US" sz="3300" dirty="0">
                <a:latin typeface="Raleway SemiBold" panose="020B0703030101060003" pitchFamily="34" charset="0"/>
                <a:ea typeface="Open Sans" panose="020B0606030504020204" pitchFamily="34" charset="0"/>
                <a:cs typeface="Open Sans" panose="020B0606030504020204" pitchFamily="34" charset="0"/>
              </a:rPr>
              <a:t> </a:t>
            </a:r>
            <a:r>
              <a:rPr lang="en-US" sz="3200" dirty="0">
                <a:solidFill>
                  <a:srgbClr val="595857"/>
                </a:solidFill>
                <a:latin typeface="Raleway SemiBold" panose="020B0703030101060003" pitchFamily="34" charset="0"/>
                <a:ea typeface="Open Sans" panose="020B0606030504020204" pitchFamily="34" charset="0"/>
                <a:cs typeface="Open Sans" panose="020B0606030504020204" pitchFamily="34" charset="0"/>
              </a:rPr>
              <a:t>Discuss with the class </a:t>
            </a:r>
          </a:p>
        </p:txBody>
      </p:sp>
      <p:sp>
        <p:nvSpPr>
          <p:cNvPr id="7" name="Text Placeholder 6">
            <a:extLst>
              <a:ext uri="{FF2B5EF4-FFF2-40B4-BE49-F238E27FC236}">
                <a16:creationId xmlns:a16="http://schemas.microsoft.com/office/drawing/2014/main" id="{8C31E71E-358C-2E40-9CC8-051425F42710}"/>
              </a:ext>
            </a:extLst>
          </p:cNvPr>
          <p:cNvSpPr>
            <a:spLocks noGrp="1"/>
          </p:cNvSpPr>
          <p:nvPr>
            <p:ph type="body" sz="half" idx="2"/>
          </p:nvPr>
        </p:nvSpPr>
        <p:spPr>
          <a:xfrm>
            <a:off x="455844" y="1119535"/>
            <a:ext cx="2773974" cy="3601531"/>
          </a:xfrm>
        </p:spPr>
        <p:txBody>
          <a:bodyPr/>
          <a:lstStyle/>
          <a:p>
            <a:pPr marL="342900" indent="-342900">
              <a:buFont typeface="Arial" panose="020B0604020202020204" pitchFamily="34" charset="0"/>
              <a:buChar char="•"/>
            </a:pPr>
            <a:r>
              <a:rPr lang="en-US" sz="2400" dirty="0">
                <a:latin typeface="Raleway SemiBold" panose="020B0703030101060003" pitchFamily="34" charset="0"/>
              </a:rPr>
              <a:t>Where will it snow on February 24?</a:t>
            </a:r>
          </a:p>
          <a:p>
            <a:pPr marL="342900" indent="-342900">
              <a:buFont typeface="Arial" panose="020B0604020202020204" pitchFamily="34" charset="0"/>
              <a:buChar char="•"/>
            </a:pPr>
            <a:endParaRPr lang="en-US" sz="2400" dirty="0">
              <a:latin typeface="Raleway SemiBold" panose="020B0703030101060003" pitchFamily="34" charset="0"/>
            </a:endParaRPr>
          </a:p>
          <a:p>
            <a:pPr marL="342900" indent="-342900">
              <a:buFont typeface="Arial" panose="020B0604020202020204" pitchFamily="34" charset="0"/>
              <a:buChar char="•"/>
            </a:pPr>
            <a:r>
              <a:rPr lang="en-US" sz="2400" dirty="0">
                <a:latin typeface="Raleway SemiBold" panose="020B0703030101060003" pitchFamily="34" charset="0"/>
              </a:rPr>
              <a:t>Revise your predictions.</a:t>
            </a:r>
          </a:p>
          <a:p>
            <a:endParaRPr lang="en-US" dirty="0"/>
          </a:p>
        </p:txBody>
      </p:sp>
      <p:pic>
        <p:nvPicPr>
          <p:cNvPr id="5" name="Picture 2">
            <a:extLst>
              <a:ext uri="{FF2B5EF4-FFF2-40B4-BE49-F238E27FC236}">
                <a16:creationId xmlns:a16="http://schemas.microsoft.com/office/drawing/2014/main" id="{EB2C6601-040A-DA42-90E8-128C9438FF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96684" y="800210"/>
            <a:ext cx="5950582" cy="39670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6170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DFE8-7C63-4095-A91A-3D66E8A9AC4B}"/>
              </a:ext>
            </a:extLst>
          </p:cNvPr>
          <p:cNvSpPr>
            <a:spLocks noGrp="1"/>
          </p:cNvSpPr>
          <p:nvPr>
            <p:ph type="ctrTitle"/>
          </p:nvPr>
        </p:nvSpPr>
        <p:spPr/>
        <p:txBody>
          <a:bodyPr>
            <a:normAutofit/>
          </a:bodyPr>
          <a:lstStyle/>
          <a:p>
            <a:r>
              <a:rPr lang="en-US" dirty="0">
                <a:solidFill>
                  <a:srgbClr val="595857"/>
                </a:solidFill>
              </a:rPr>
              <a:t/>
            </a:r>
            <a:br>
              <a:rPr lang="en-US" dirty="0">
                <a:solidFill>
                  <a:srgbClr val="595857"/>
                </a:solidFill>
              </a:rPr>
            </a:br>
            <a:r>
              <a:rPr lang="en-US" dirty="0">
                <a:solidFill>
                  <a:srgbClr val="595857"/>
                </a:solidFill>
              </a:rPr>
              <a:t>California Storm</a:t>
            </a:r>
          </a:p>
        </p:txBody>
      </p:sp>
      <p:sp>
        <p:nvSpPr>
          <p:cNvPr id="3" name="Subtitle 2">
            <a:extLst>
              <a:ext uri="{FF2B5EF4-FFF2-40B4-BE49-F238E27FC236}">
                <a16:creationId xmlns:a16="http://schemas.microsoft.com/office/drawing/2014/main" id="{4F1B2AD7-BEC6-4C28-81B7-AD29DABF0C77}"/>
              </a:ext>
            </a:extLst>
          </p:cNvPr>
          <p:cNvSpPr>
            <a:spLocks noGrp="1"/>
          </p:cNvSpPr>
          <p:nvPr>
            <p:ph type="subTitle" idx="1"/>
          </p:nvPr>
        </p:nvSpPr>
        <p:spPr>
          <a:xfrm>
            <a:off x="288757" y="2573104"/>
            <a:ext cx="8501712" cy="1241822"/>
          </a:xfrm>
        </p:spPr>
        <p:txBody>
          <a:bodyPr>
            <a:noAutofit/>
          </a:bodyPr>
          <a:lstStyle/>
          <a:p>
            <a:r>
              <a:rPr lang="en-US" sz="3200" dirty="0"/>
              <a:t>Why did the storm cause rain in some places and snow in other places in California?</a:t>
            </a:r>
          </a:p>
        </p:txBody>
      </p:sp>
      <p:sp>
        <p:nvSpPr>
          <p:cNvPr id="4" name="Footer Placeholder 3">
            <a:extLst>
              <a:ext uri="{FF2B5EF4-FFF2-40B4-BE49-F238E27FC236}">
                <a16:creationId xmlns:a16="http://schemas.microsoft.com/office/drawing/2014/main" id="{BC525686-F758-B14A-A05C-7D4C74D941C0}"/>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4971" y="256307"/>
            <a:ext cx="3503204" cy="875801"/>
          </a:xfrm>
          <a:prstGeom prst="rect">
            <a:avLst/>
          </a:prstGeom>
        </p:spPr>
      </p:pic>
    </p:spTree>
    <p:extLst>
      <p:ext uri="{BB962C8B-B14F-4D97-AF65-F5344CB8AC3E}">
        <p14:creationId xmlns:p14="http://schemas.microsoft.com/office/powerpoint/2010/main" val="2755868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511236" y="359169"/>
            <a:ext cx="8017809" cy="912345"/>
          </a:xfrm>
        </p:spPr>
        <p:txBody>
          <a:bodyPr/>
          <a:lstStyle/>
          <a:p>
            <a:r>
              <a:rPr lang="en-US" dirty="0"/>
              <a:t>Conclusion</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511236" y="1402914"/>
            <a:ext cx="8369984" cy="2968669"/>
          </a:xfrm>
        </p:spPr>
        <p:txBody>
          <a:bodyPr>
            <a:normAutofit/>
          </a:bodyPr>
          <a:lstStyle/>
          <a:p>
            <a:pPr marL="0" indent="0">
              <a:buNone/>
            </a:pPr>
            <a:r>
              <a:rPr lang="en-US" sz="2400" dirty="0"/>
              <a:t>Discuss our community:</a:t>
            </a:r>
          </a:p>
          <a:p>
            <a:r>
              <a:rPr lang="en-US" sz="2400" dirty="0"/>
              <a:t>What types of weather hazards do we face that can close schools, businesses, or roads in our area?  </a:t>
            </a:r>
          </a:p>
          <a:p>
            <a:r>
              <a:rPr lang="en-US" sz="2400" dirty="0"/>
              <a:t>How could what we learned in this unit help us prepare for severe weather in our area? </a:t>
            </a:r>
          </a:p>
          <a:p>
            <a:endParaRPr lang="en-US" sz="800" dirty="0"/>
          </a:p>
        </p:txBody>
      </p:sp>
      <p:sp>
        <p:nvSpPr>
          <p:cNvPr id="4" name="Footer Placeholder 3">
            <a:extLst>
              <a:ext uri="{FF2B5EF4-FFF2-40B4-BE49-F238E27FC236}">
                <a16:creationId xmlns:a16="http://schemas.microsoft.com/office/drawing/2014/main" id="{3FA7FF47-443F-A24A-A3DC-7A9EDFA922C0}"/>
              </a:ext>
            </a:extLst>
          </p:cNvPr>
          <p:cNvSpPr>
            <a:spLocks noGrp="1"/>
          </p:cNvSpPr>
          <p:nvPr>
            <p:ph type="ftr" sz="quarter" idx="11"/>
          </p:nvPr>
        </p:nvSpPr>
        <p:spPr/>
        <p:txBody>
          <a:bodyPr/>
          <a:lstStyle/>
          <a:p>
            <a:pPr>
              <a:defRPr/>
            </a:pPr>
            <a:r>
              <a:rPr lang="en-US" dirty="0"/>
              <a:t>© 2019 University Corporation for Atmospheric Research. All Rights Reserved </a:t>
            </a:r>
          </a:p>
        </p:txBody>
      </p:sp>
    </p:spTree>
    <p:extLst>
      <p:ext uri="{BB962C8B-B14F-4D97-AF65-F5344CB8AC3E}">
        <p14:creationId xmlns:p14="http://schemas.microsoft.com/office/powerpoint/2010/main" val="2316303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511236" y="359169"/>
            <a:ext cx="8017809" cy="912345"/>
          </a:xfrm>
        </p:spPr>
        <p:txBody>
          <a:bodyPr/>
          <a:lstStyle/>
          <a:p>
            <a:r>
              <a:rPr lang="en-US" dirty="0"/>
              <a:t>What do we know about storms?</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511236" y="1402914"/>
            <a:ext cx="8369984" cy="2968669"/>
          </a:xfrm>
        </p:spPr>
        <p:txBody>
          <a:bodyPr>
            <a:normAutofit/>
          </a:bodyPr>
          <a:lstStyle/>
          <a:p>
            <a:pPr marL="0" indent="0">
              <a:buNone/>
            </a:pPr>
            <a:r>
              <a:rPr lang="en-US" sz="2400" dirty="0"/>
              <a:t>Think of a precipitation event in our community.</a:t>
            </a:r>
          </a:p>
          <a:p>
            <a:pPr marL="0" indent="0">
              <a:buNone/>
            </a:pPr>
            <a:endParaRPr lang="en-US" sz="2400" dirty="0"/>
          </a:p>
          <a:p>
            <a:pPr lvl="1"/>
            <a:r>
              <a:rPr lang="en-US" sz="2400" dirty="0"/>
              <a:t>Construct an explanation for why that storm happened.</a:t>
            </a:r>
          </a:p>
        </p:txBody>
      </p:sp>
      <p:sp>
        <p:nvSpPr>
          <p:cNvPr id="4" name="Footer Placeholder 3">
            <a:extLst>
              <a:ext uri="{FF2B5EF4-FFF2-40B4-BE49-F238E27FC236}">
                <a16:creationId xmlns:a16="http://schemas.microsoft.com/office/drawing/2014/main" id="{3FA7FF47-443F-A24A-A3DC-7A9EDFA922C0}"/>
              </a:ext>
            </a:extLst>
          </p:cNvPr>
          <p:cNvSpPr>
            <a:spLocks noGrp="1"/>
          </p:cNvSpPr>
          <p:nvPr>
            <p:ph type="ftr" sz="quarter" idx="11"/>
          </p:nvPr>
        </p:nvSpPr>
        <p:spPr/>
        <p:txBody>
          <a:bodyPr/>
          <a:lstStyle/>
          <a:p>
            <a:pPr>
              <a:defRPr/>
            </a:pPr>
            <a:r>
              <a:rPr lang="en-US" dirty="0"/>
              <a:t>© 2019 University Corporation for Atmospheric Research. All Rights Reserved </a:t>
            </a:r>
          </a:p>
        </p:txBody>
      </p:sp>
    </p:spTree>
    <p:extLst>
      <p:ext uri="{BB962C8B-B14F-4D97-AF65-F5344CB8AC3E}">
        <p14:creationId xmlns:p14="http://schemas.microsoft.com/office/powerpoint/2010/main" val="208889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307759" y="387768"/>
            <a:ext cx="8017809" cy="912345"/>
          </a:xfrm>
        </p:spPr>
        <p:txBody>
          <a:bodyPr/>
          <a:lstStyle/>
          <a:p>
            <a:r>
              <a:rPr lang="en-US" dirty="0"/>
              <a:t>Driving Question Board</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321453" y="1717209"/>
            <a:ext cx="4492087" cy="2717013"/>
          </a:xfrm>
        </p:spPr>
        <p:txBody>
          <a:bodyPr>
            <a:normAutofit/>
          </a:bodyPr>
          <a:lstStyle/>
          <a:p>
            <a:pPr marL="0" indent="0">
              <a:buNone/>
            </a:pPr>
            <a:r>
              <a:rPr lang="en-US" dirty="0"/>
              <a:t>What can we answer now?</a:t>
            </a:r>
          </a:p>
          <a:p>
            <a:pPr marL="0" indent="0">
              <a:buNone/>
            </a:pPr>
            <a:endParaRPr lang="en-US" dirty="0"/>
          </a:p>
          <a:p>
            <a:pPr marL="0" indent="0">
              <a:buNone/>
            </a:pPr>
            <a:r>
              <a:rPr lang="en-US" dirty="0"/>
              <a:t>What should we do with our unanswered questions?</a:t>
            </a:r>
          </a:p>
          <a:p>
            <a:pPr marL="0" indent="0">
              <a:buNone/>
            </a:pPr>
            <a:endParaRPr lang="en-US" dirty="0"/>
          </a:p>
        </p:txBody>
      </p:sp>
      <p:sp>
        <p:nvSpPr>
          <p:cNvPr id="4" name="Footer Placeholder 3">
            <a:extLst>
              <a:ext uri="{FF2B5EF4-FFF2-40B4-BE49-F238E27FC236}">
                <a16:creationId xmlns:a16="http://schemas.microsoft.com/office/drawing/2014/main" id="{EFD5F8F5-A41E-0F48-BA82-7D6B193DB0BE}"/>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5562">
            <a:off x="5354927" y="439695"/>
            <a:ext cx="2608748" cy="4344142"/>
          </a:xfrm>
          <a:prstGeom prst="rect">
            <a:avLst/>
          </a:prstGeom>
        </p:spPr>
      </p:pic>
    </p:spTree>
    <p:extLst>
      <p:ext uri="{BB962C8B-B14F-4D97-AF65-F5344CB8AC3E}">
        <p14:creationId xmlns:p14="http://schemas.microsoft.com/office/powerpoint/2010/main" val="2628682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C5B8-52AD-2F45-A6A5-B6C9E80E3D2C}"/>
              </a:ext>
            </a:extLst>
          </p:cNvPr>
          <p:cNvSpPr>
            <a:spLocks noGrp="1"/>
          </p:cNvSpPr>
          <p:nvPr>
            <p:ph type="title"/>
          </p:nvPr>
        </p:nvSpPr>
        <p:spPr>
          <a:xfrm>
            <a:off x="628650" y="446372"/>
            <a:ext cx="7886700" cy="994172"/>
          </a:xfrm>
        </p:spPr>
        <p:txBody>
          <a:bodyPr/>
          <a:lstStyle/>
          <a:p>
            <a:r>
              <a:rPr lang="en-US" dirty="0"/>
              <a:t>Wrap up: Applying our knowledge</a:t>
            </a:r>
          </a:p>
        </p:txBody>
      </p:sp>
      <p:sp>
        <p:nvSpPr>
          <p:cNvPr id="3" name="Content Placeholder 2">
            <a:extLst>
              <a:ext uri="{FF2B5EF4-FFF2-40B4-BE49-F238E27FC236}">
                <a16:creationId xmlns:a16="http://schemas.microsoft.com/office/drawing/2014/main" id="{A35C87D3-B13B-5348-B4C6-7A1E080A504A}"/>
              </a:ext>
            </a:extLst>
          </p:cNvPr>
          <p:cNvSpPr>
            <a:spLocks noGrp="1"/>
          </p:cNvSpPr>
          <p:nvPr>
            <p:ph idx="1"/>
          </p:nvPr>
        </p:nvSpPr>
        <p:spPr>
          <a:xfrm>
            <a:off x="638175" y="1570596"/>
            <a:ext cx="7886700" cy="3263504"/>
          </a:xfrm>
        </p:spPr>
        <p:txBody>
          <a:bodyPr/>
          <a:lstStyle/>
          <a:p>
            <a:pPr marL="0" indent="0">
              <a:buNone/>
            </a:pPr>
            <a:r>
              <a:rPr lang="en-US" sz="2400" dirty="0"/>
              <a:t>How can we use what we have learned about weather?</a:t>
            </a:r>
          </a:p>
        </p:txBody>
      </p:sp>
      <p:sp>
        <p:nvSpPr>
          <p:cNvPr id="4" name="Footer Placeholder 3">
            <a:extLst>
              <a:ext uri="{FF2B5EF4-FFF2-40B4-BE49-F238E27FC236}">
                <a16:creationId xmlns:a16="http://schemas.microsoft.com/office/drawing/2014/main" id="{4EFC17A9-C48B-944E-BC21-DED44EFADB99}"/>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6" name="Google Shape;746;p76"/>
          <p:cNvPicPr preferRelativeResize="0"/>
          <p:nvPr/>
        </p:nvPicPr>
        <p:blipFill>
          <a:blip r:embed="rId3" cstate="print">
            <a:alphaModFix/>
          </a:blip>
          <a:stretch>
            <a:fillRect/>
          </a:stretch>
        </p:blipFill>
        <p:spPr>
          <a:xfrm>
            <a:off x="3239912" y="2499004"/>
            <a:ext cx="1761066" cy="1761066"/>
          </a:xfrm>
          <a:prstGeom prst="rect">
            <a:avLst/>
          </a:prstGeom>
          <a:noFill/>
          <a:ln>
            <a:noFill/>
          </a:ln>
        </p:spPr>
      </p:pic>
      <p:pic>
        <p:nvPicPr>
          <p:cNvPr id="7" name="Google Shape;747;p76"/>
          <p:cNvPicPr preferRelativeResize="0"/>
          <p:nvPr/>
        </p:nvPicPr>
        <p:blipFill>
          <a:blip r:embed="rId4" cstate="print">
            <a:alphaModFix amt="94000"/>
          </a:blip>
          <a:stretch>
            <a:fillRect/>
          </a:stretch>
        </p:blipFill>
        <p:spPr>
          <a:xfrm>
            <a:off x="3071248" y="3055320"/>
            <a:ext cx="2121642" cy="1414447"/>
          </a:xfrm>
          <a:prstGeom prst="rect">
            <a:avLst/>
          </a:prstGeom>
          <a:noFill/>
          <a:ln>
            <a:noFill/>
          </a:ln>
        </p:spPr>
      </p:pic>
    </p:spTree>
    <p:extLst>
      <p:ext uri="{BB962C8B-B14F-4D97-AF65-F5344CB8AC3E}">
        <p14:creationId xmlns:p14="http://schemas.microsoft.com/office/powerpoint/2010/main" val="305235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497541" y="422277"/>
            <a:ext cx="8367490" cy="912345"/>
          </a:xfrm>
        </p:spPr>
        <p:txBody>
          <a:bodyPr>
            <a:normAutofit/>
          </a:bodyPr>
          <a:lstStyle/>
          <a:p>
            <a:r>
              <a:rPr lang="en-US" dirty="0"/>
              <a:t>Introduction </a:t>
            </a:r>
            <a:r>
              <a:rPr lang="en-US" dirty="0" smtClean="0"/>
              <a:t>to the Winter </a:t>
            </a:r>
            <a:r>
              <a:rPr lang="en-US" dirty="0"/>
              <a:t>Storm</a:t>
            </a:r>
          </a:p>
        </p:txBody>
      </p:sp>
      <p:sp>
        <p:nvSpPr>
          <p:cNvPr id="3" name="Content Placeholder 2">
            <a:extLst>
              <a:ext uri="{FF2B5EF4-FFF2-40B4-BE49-F238E27FC236}">
                <a16:creationId xmlns:a16="http://schemas.microsoft.com/office/drawing/2014/main" id="{C53F90D4-5A1D-D542-94E6-872E79D77B4C}"/>
              </a:ext>
            </a:extLst>
          </p:cNvPr>
          <p:cNvSpPr>
            <a:spLocks noGrp="1"/>
          </p:cNvSpPr>
          <p:nvPr>
            <p:ph idx="1"/>
          </p:nvPr>
        </p:nvSpPr>
        <p:spPr>
          <a:xfrm>
            <a:off x="541870" y="1636889"/>
            <a:ext cx="8369984" cy="3953156"/>
          </a:xfrm>
        </p:spPr>
        <p:txBody>
          <a:bodyPr>
            <a:normAutofit/>
          </a:bodyPr>
          <a:lstStyle/>
          <a:p>
            <a:r>
              <a:rPr lang="en-US" sz="2400" dirty="0"/>
              <a:t>Watch the video:</a:t>
            </a:r>
          </a:p>
          <a:p>
            <a:pPr marL="457200" lvl="1" indent="0">
              <a:buNone/>
            </a:pPr>
            <a:r>
              <a:rPr lang="en-US" sz="2400" b="1" dirty="0">
                <a:hlinkClick r:id="rId3"/>
              </a:rPr>
              <a:t>Winter Storm Quid Weather Forecast from the Weather Channel</a:t>
            </a:r>
            <a:endParaRPr lang="en-US" sz="2400" dirty="0"/>
          </a:p>
          <a:p>
            <a:pPr marL="0" indent="0">
              <a:buNone/>
            </a:pPr>
            <a:endParaRPr lang="en-US" sz="2400" dirty="0"/>
          </a:p>
          <a:p>
            <a:r>
              <a:rPr lang="en-US" sz="2400" dirty="0"/>
              <a:t>What did you notice in the video?</a:t>
            </a:r>
          </a:p>
          <a:p>
            <a:pPr marL="0" indent="0">
              <a:buNone/>
            </a:pPr>
            <a:endParaRPr lang="en-US" dirty="0"/>
          </a:p>
        </p:txBody>
      </p:sp>
      <p:sp>
        <p:nvSpPr>
          <p:cNvPr id="4" name="Footer Placeholder 3">
            <a:extLst>
              <a:ext uri="{FF2B5EF4-FFF2-40B4-BE49-F238E27FC236}">
                <a16:creationId xmlns:a16="http://schemas.microsoft.com/office/drawing/2014/main" id="{14D75CD1-480E-D547-BC1F-6CDDDDAE6694}"/>
              </a:ext>
            </a:extLst>
          </p:cNvPr>
          <p:cNvSpPr>
            <a:spLocks noGrp="1"/>
          </p:cNvSpPr>
          <p:nvPr>
            <p:ph type="ftr" sz="quarter" idx="11"/>
          </p:nvPr>
        </p:nvSpPr>
        <p:spPr>
          <a:xfrm>
            <a:off x="638175" y="4767264"/>
            <a:ext cx="4014212" cy="273844"/>
          </a:xfrm>
        </p:spPr>
        <p:txBody>
          <a:bodyPr/>
          <a:lstStyle/>
          <a:p>
            <a:pPr>
              <a:defRPr/>
            </a:pPr>
            <a:r>
              <a:rPr lang="en-US"/>
              <a:t>© 2019 University Corporation for Atmospheric Research. All Rights Reserved </a:t>
            </a:r>
            <a:endParaRPr lang="en-US" dirty="0"/>
          </a:p>
        </p:txBody>
      </p:sp>
    </p:spTree>
    <p:extLst>
      <p:ext uri="{BB962C8B-B14F-4D97-AF65-F5344CB8AC3E}">
        <p14:creationId xmlns:p14="http://schemas.microsoft.com/office/powerpoint/2010/main" val="101799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204029" y="0"/>
            <a:ext cx="8017809" cy="912345"/>
          </a:xfrm>
        </p:spPr>
        <p:txBody>
          <a:bodyPr>
            <a:normAutofit/>
          </a:bodyPr>
          <a:lstStyle/>
          <a:p>
            <a:r>
              <a:rPr lang="en-US" sz="3700" dirty="0"/>
              <a:t>California Storm</a:t>
            </a:r>
          </a:p>
        </p:txBody>
      </p:sp>
      <p:sp>
        <p:nvSpPr>
          <p:cNvPr id="4" name="TextBox 3">
            <a:extLst>
              <a:ext uri="{FF2B5EF4-FFF2-40B4-BE49-F238E27FC236}">
                <a16:creationId xmlns:a16="http://schemas.microsoft.com/office/drawing/2014/main" id="{2F02A18E-DE37-5C4B-8BEE-4890BB889FCC}"/>
              </a:ext>
            </a:extLst>
          </p:cNvPr>
          <p:cNvSpPr txBox="1"/>
          <p:nvPr/>
        </p:nvSpPr>
        <p:spPr>
          <a:xfrm>
            <a:off x="4176893" y="3361806"/>
            <a:ext cx="4564239" cy="1938992"/>
          </a:xfrm>
          <a:prstGeom prst="rect">
            <a:avLst/>
          </a:prstGeom>
          <a:noFill/>
        </p:spPr>
        <p:txBody>
          <a:bodyPr wrap="square" rtlCol="0">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Why did the storm cause rain in some places and snow in other places in California?</a:t>
            </a:r>
            <a:endParaRPr lang="en-US" sz="2400" b="1" i="1" dirty="0">
              <a:latin typeface="Open Sans" panose="020B0606030504020204" pitchFamily="34" charset="0"/>
              <a:ea typeface="Open Sans" panose="020B0606030504020204" pitchFamily="34" charset="0"/>
              <a:cs typeface="Open Sans" panose="020B0606030504020204" pitchFamily="34" charset="0"/>
            </a:endParaRPr>
          </a:p>
          <a:p>
            <a:endParaRPr lang="en-US" sz="2400" b="1" dirty="0"/>
          </a:p>
          <a:p>
            <a:endParaRPr lang="en-US" sz="2400" b="1" dirty="0"/>
          </a:p>
        </p:txBody>
      </p:sp>
      <p:sp>
        <p:nvSpPr>
          <p:cNvPr id="3" name="Footer Placeholder 2">
            <a:extLst>
              <a:ext uri="{FF2B5EF4-FFF2-40B4-BE49-F238E27FC236}">
                <a16:creationId xmlns:a16="http://schemas.microsoft.com/office/drawing/2014/main" id="{CD33AF7C-DB1B-4D45-8E59-4555C5F10DF2}"/>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7" name="Google Shape;673;p70"/>
          <p:cNvPicPr preferRelativeResize="0"/>
          <p:nvPr/>
        </p:nvPicPr>
        <p:blipFill>
          <a:blip r:embed="rId3" cstate="print">
            <a:alphaModFix/>
          </a:blip>
          <a:stretch>
            <a:fillRect/>
          </a:stretch>
        </p:blipFill>
        <p:spPr>
          <a:xfrm>
            <a:off x="1525797" y="701144"/>
            <a:ext cx="6134649" cy="3998850"/>
          </a:xfrm>
          <a:prstGeom prst="rect">
            <a:avLst/>
          </a:prstGeom>
          <a:noFill/>
          <a:ln>
            <a:noFill/>
          </a:ln>
        </p:spPr>
      </p:pic>
    </p:spTree>
    <p:extLst>
      <p:ext uri="{BB962C8B-B14F-4D97-AF65-F5344CB8AC3E}">
        <p14:creationId xmlns:p14="http://schemas.microsoft.com/office/powerpoint/2010/main" val="97447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7944-022C-244E-B173-DC0D22955B49}"/>
              </a:ext>
            </a:extLst>
          </p:cNvPr>
          <p:cNvSpPr>
            <a:spLocks noGrp="1"/>
          </p:cNvSpPr>
          <p:nvPr>
            <p:ph type="title"/>
          </p:nvPr>
        </p:nvSpPr>
        <p:spPr>
          <a:xfrm>
            <a:off x="301272" y="211824"/>
            <a:ext cx="7886700" cy="726750"/>
          </a:xfrm>
        </p:spPr>
        <p:txBody>
          <a:bodyPr>
            <a:normAutofit/>
          </a:bodyPr>
          <a:lstStyle/>
          <a:p>
            <a:r>
              <a:rPr lang="en-US" sz="2800" dirty="0">
                <a:solidFill>
                  <a:srgbClr val="0070C0"/>
                </a:solidFill>
                <a:latin typeface="Montserrat SemiBold" panose="00000700000000000000" pitchFamily="2" charset="0"/>
              </a:rPr>
              <a:t>Step 1: </a:t>
            </a:r>
            <a:r>
              <a:rPr lang="en-US" sz="2800" dirty="0" smtClean="0"/>
              <a:t>Analyzing </a:t>
            </a:r>
            <a:r>
              <a:rPr lang="en-US" sz="2800" dirty="0"/>
              <a:t>the California </a:t>
            </a:r>
            <a:r>
              <a:rPr lang="en-US" sz="2800" dirty="0" smtClean="0"/>
              <a:t>Storm</a:t>
            </a:r>
            <a:endParaRPr lang="en-US" sz="2800" dirty="0"/>
          </a:p>
        </p:txBody>
      </p:sp>
      <p:sp>
        <p:nvSpPr>
          <p:cNvPr id="6" name="TextBox 5">
            <a:extLst>
              <a:ext uri="{FF2B5EF4-FFF2-40B4-BE49-F238E27FC236}">
                <a16:creationId xmlns:a16="http://schemas.microsoft.com/office/drawing/2014/main" id="{99EE940A-FA16-ED4E-8063-86D175D35029}"/>
              </a:ext>
            </a:extLst>
          </p:cNvPr>
          <p:cNvSpPr txBox="1"/>
          <p:nvPr/>
        </p:nvSpPr>
        <p:spPr>
          <a:xfrm>
            <a:off x="413566" y="875533"/>
            <a:ext cx="5222851" cy="1467068"/>
          </a:xfrm>
          <a:prstGeom prst="rect">
            <a:avLst/>
          </a:prstGeom>
          <a:noFill/>
        </p:spPr>
        <p:txBody>
          <a:bodyPr wrap="square" rtlCol="0">
            <a:spAutoFit/>
          </a:bodyPr>
          <a:lstStyle/>
          <a:p>
            <a:pPr fontAlgn="base">
              <a:spcAft>
                <a:spcPts val="1000"/>
              </a:spcAft>
            </a:pPr>
            <a:r>
              <a:rPr lang="en-US" sz="2100" dirty="0">
                <a:solidFill>
                  <a:srgbClr val="595857"/>
                </a:solidFill>
                <a:latin typeface="Open Sans" panose="020B0606030504020204" pitchFamily="34" charset="0"/>
                <a:ea typeface="Open Sans" panose="020B0606030504020204" pitchFamily="34" charset="0"/>
                <a:cs typeface="Open Sans" panose="020B0606030504020204" pitchFamily="34" charset="0"/>
              </a:rPr>
              <a:t>Work in small groups to use the maps and what you have learned </a:t>
            </a:r>
            <a:r>
              <a:rPr lang="en-US" sz="2100" dirty="0" smtClean="0">
                <a:solidFill>
                  <a:srgbClr val="595857"/>
                </a:solidFill>
                <a:latin typeface="Open Sans" panose="020B0606030504020204" pitchFamily="34" charset="0"/>
                <a:ea typeface="Open Sans" panose="020B0606030504020204" pitchFamily="34" charset="0"/>
                <a:cs typeface="Open Sans" panose="020B0606030504020204" pitchFamily="34" charset="0"/>
              </a:rPr>
              <a:t>about </a:t>
            </a:r>
            <a:r>
              <a:rPr lang="en-US" sz="2100" dirty="0">
                <a:solidFill>
                  <a:srgbClr val="595857"/>
                </a:solidFill>
                <a:latin typeface="Open Sans" panose="020B0606030504020204" pitchFamily="34" charset="0"/>
                <a:ea typeface="Open Sans" panose="020B0606030504020204" pitchFamily="34" charset="0"/>
                <a:cs typeface="Open Sans" panose="020B0606030504020204" pitchFamily="34" charset="0"/>
              </a:rPr>
              <a:t>storms to answer the questions in Step 1.</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Footer Placeholder 2">
            <a:extLst>
              <a:ext uri="{FF2B5EF4-FFF2-40B4-BE49-F238E27FC236}">
                <a16:creationId xmlns:a16="http://schemas.microsoft.com/office/drawing/2014/main" id="{489FB422-1B99-4047-9D6B-462DB46C2391}"/>
              </a:ext>
            </a:extLst>
          </p:cNvPr>
          <p:cNvSpPr>
            <a:spLocks noGrp="1"/>
          </p:cNvSpPr>
          <p:nvPr>
            <p:ph type="ftr" sz="quarter" idx="11"/>
          </p:nvPr>
        </p:nvSpPr>
        <p:spPr/>
        <p:txBody>
          <a:bodyPr/>
          <a:lstStyle/>
          <a:p>
            <a:pPr>
              <a:defRPr/>
            </a:pPr>
            <a:r>
              <a:rPr lang="en-US" dirty="0"/>
              <a:t>© 2019 University Corporation for Atmospheric Research. All Rights Reserved </a:t>
            </a:r>
          </a:p>
        </p:txBody>
      </p:sp>
      <p:pic>
        <p:nvPicPr>
          <p:cNvPr id="7" name="Google Shape;673;p70"/>
          <p:cNvPicPr preferRelativeResize="0"/>
          <p:nvPr/>
        </p:nvPicPr>
        <p:blipFill>
          <a:blip r:embed="rId3" cstate="print">
            <a:alphaModFix/>
          </a:blip>
          <a:stretch>
            <a:fillRect/>
          </a:stretch>
        </p:blipFill>
        <p:spPr>
          <a:xfrm>
            <a:off x="3645634" y="1164413"/>
            <a:ext cx="5337944" cy="3416079"/>
          </a:xfrm>
          <a:prstGeom prst="rect">
            <a:avLst/>
          </a:prstGeom>
          <a:noFill/>
          <a:ln>
            <a:noFill/>
          </a:ln>
        </p:spPr>
      </p:pic>
    </p:spTree>
    <p:extLst>
      <p:ext uri="{BB962C8B-B14F-4D97-AF65-F5344CB8AC3E}">
        <p14:creationId xmlns:p14="http://schemas.microsoft.com/office/powerpoint/2010/main" val="98731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E732-7EA5-5F40-A882-FCD1E4AD3F06}"/>
              </a:ext>
            </a:extLst>
          </p:cNvPr>
          <p:cNvSpPr>
            <a:spLocks noGrp="1"/>
          </p:cNvSpPr>
          <p:nvPr>
            <p:ph type="title"/>
          </p:nvPr>
        </p:nvSpPr>
        <p:spPr>
          <a:xfrm>
            <a:off x="358586" y="151735"/>
            <a:ext cx="8697731" cy="767555"/>
          </a:xfrm>
        </p:spPr>
        <p:txBody>
          <a:bodyPr>
            <a:noAutofit/>
          </a:bodyPr>
          <a:lstStyle/>
          <a:p>
            <a:r>
              <a:rPr lang="en-US" sz="2800" dirty="0">
                <a:solidFill>
                  <a:srgbClr val="0070C0"/>
                </a:solidFill>
                <a:latin typeface="Montserrat SemiBold" panose="00000700000000000000" pitchFamily="2" charset="0"/>
              </a:rPr>
              <a:t>Step 2: </a:t>
            </a:r>
            <a:r>
              <a:rPr lang="en-US" sz="2800" dirty="0"/>
              <a:t>More details about the California storm</a:t>
            </a:r>
          </a:p>
        </p:txBody>
      </p:sp>
      <p:sp>
        <p:nvSpPr>
          <p:cNvPr id="3" name="Content Placeholder 2">
            <a:extLst>
              <a:ext uri="{FF2B5EF4-FFF2-40B4-BE49-F238E27FC236}">
                <a16:creationId xmlns:a16="http://schemas.microsoft.com/office/drawing/2014/main" id="{0A2FD1FE-A435-4545-8A93-9E3071F08E72}"/>
              </a:ext>
            </a:extLst>
          </p:cNvPr>
          <p:cNvSpPr>
            <a:spLocks noGrp="1"/>
          </p:cNvSpPr>
          <p:nvPr>
            <p:ph sz="half" idx="2"/>
          </p:nvPr>
        </p:nvSpPr>
        <p:spPr>
          <a:xfrm>
            <a:off x="358587" y="1019770"/>
            <a:ext cx="3900262" cy="3539704"/>
          </a:xfrm>
        </p:spPr>
        <p:txBody>
          <a:bodyPr>
            <a:normAutofit fontScale="77500" lnSpcReduction="20000"/>
          </a:bodyPr>
          <a:lstStyle/>
          <a:p>
            <a:pPr marL="0" indent="0">
              <a:lnSpc>
                <a:spcPct val="120000"/>
              </a:lnSpc>
              <a:buNone/>
            </a:pPr>
            <a:r>
              <a:rPr lang="en-US" sz="2600" dirty="0"/>
              <a:t>Answer the questions in Step 2 with your group.</a:t>
            </a:r>
          </a:p>
          <a:p>
            <a:pPr marL="0" indent="0">
              <a:buNone/>
            </a:pPr>
            <a:endParaRPr lang="en-US" sz="1800" dirty="0"/>
          </a:p>
          <a:p>
            <a:pPr marL="0" indent="0">
              <a:buNone/>
            </a:pPr>
            <a:r>
              <a:rPr lang="en-US" sz="2600" dirty="0"/>
              <a:t>Draw on the cross section:</a:t>
            </a:r>
          </a:p>
          <a:p>
            <a:pPr marL="800100" lvl="1" indent="-342900"/>
            <a:r>
              <a:rPr lang="en-US" sz="2600" dirty="0"/>
              <a:t>Where the atmosphere is colder and where the atmosphere is warmer.</a:t>
            </a:r>
          </a:p>
          <a:p>
            <a:pPr marL="800100" lvl="1" indent="-342900"/>
            <a:r>
              <a:rPr lang="en-US" sz="2600" dirty="0"/>
              <a:t>The location of rain, snow, and mixed rain/snow.</a:t>
            </a:r>
          </a:p>
          <a:p>
            <a:pPr marL="800100" lvl="1" indent="-342900"/>
            <a:r>
              <a:rPr lang="en-US" sz="2600" dirty="0"/>
              <a:t>Where you would like more information to decide. </a:t>
            </a:r>
          </a:p>
        </p:txBody>
      </p:sp>
      <p:pic>
        <p:nvPicPr>
          <p:cNvPr id="7" name="Google Shape;683;p71"/>
          <p:cNvPicPr preferRelativeResize="0"/>
          <p:nvPr/>
        </p:nvPicPr>
        <p:blipFill>
          <a:blip r:embed="rId3" cstate="print">
            <a:alphaModFix/>
          </a:blip>
          <a:stretch>
            <a:fillRect/>
          </a:stretch>
        </p:blipFill>
        <p:spPr>
          <a:xfrm>
            <a:off x="3908121" y="1062098"/>
            <a:ext cx="4970218" cy="3497376"/>
          </a:xfrm>
          <a:prstGeom prst="rect">
            <a:avLst/>
          </a:prstGeom>
          <a:noFill/>
          <a:ln>
            <a:noFill/>
          </a:ln>
        </p:spPr>
      </p:pic>
    </p:spTree>
    <p:extLst>
      <p:ext uri="{BB962C8B-B14F-4D97-AF65-F5344CB8AC3E}">
        <p14:creationId xmlns:p14="http://schemas.microsoft.com/office/powerpoint/2010/main" val="116912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D033-C480-4245-A162-78C5EDEAC981}"/>
              </a:ext>
            </a:extLst>
          </p:cNvPr>
          <p:cNvSpPr>
            <a:spLocks noGrp="1"/>
          </p:cNvSpPr>
          <p:nvPr>
            <p:ph type="title"/>
          </p:nvPr>
        </p:nvSpPr>
        <p:spPr>
          <a:xfrm>
            <a:off x="628650" y="273845"/>
            <a:ext cx="7886700" cy="665607"/>
          </a:xfrm>
        </p:spPr>
        <p:txBody>
          <a:bodyPr/>
          <a:lstStyle/>
          <a:p>
            <a:r>
              <a:rPr lang="en-US" dirty="0"/>
              <a:t>Making </a:t>
            </a:r>
            <a:r>
              <a:rPr lang="en-US" dirty="0" smtClean="0"/>
              <a:t>sense</a:t>
            </a:r>
            <a:endParaRPr lang="en-US" dirty="0"/>
          </a:p>
        </p:txBody>
      </p:sp>
      <p:sp>
        <p:nvSpPr>
          <p:cNvPr id="5" name="Content Placeholder 4">
            <a:extLst>
              <a:ext uri="{FF2B5EF4-FFF2-40B4-BE49-F238E27FC236}">
                <a16:creationId xmlns:a16="http://schemas.microsoft.com/office/drawing/2014/main" id="{8BC327E0-7709-BF47-90D1-B200E33C44CE}"/>
              </a:ext>
            </a:extLst>
          </p:cNvPr>
          <p:cNvSpPr>
            <a:spLocks noGrp="1"/>
          </p:cNvSpPr>
          <p:nvPr>
            <p:ph idx="1"/>
          </p:nvPr>
        </p:nvSpPr>
        <p:spPr>
          <a:xfrm>
            <a:off x="628650" y="1089764"/>
            <a:ext cx="7886700" cy="3542959"/>
          </a:xfrm>
        </p:spPr>
        <p:txBody>
          <a:bodyPr/>
          <a:lstStyle/>
          <a:p>
            <a:r>
              <a:rPr lang="en-US" sz="2300" i="1" dirty="0">
                <a:solidFill>
                  <a:schemeClr val="tx1">
                    <a:lumMod val="65000"/>
                    <a:lumOff val="35000"/>
                  </a:schemeClr>
                </a:solidFill>
              </a:rPr>
              <a:t>Where do you think the cold front was located before it passed over California? </a:t>
            </a:r>
            <a:endParaRPr lang="en-US" sz="2300" dirty="0">
              <a:solidFill>
                <a:schemeClr val="tx1">
                  <a:lumMod val="65000"/>
                  <a:lumOff val="35000"/>
                </a:schemeClr>
              </a:solidFill>
            </a:endParaRPr>
          </a:p>
          <a:p>
            <a:r>
              <a:rPr lang="en-US" sz="2300" i="1" dirty="0">
                <a:solidFill>
                  <a:schemeClr val="tx1">
                    <a:lumMod val="65000"/>
                    <a:lumOff val="35000"/>
                  </a:schemeClr>
                </a:solidFill>
              </a:rPr>
              <a:t>Where do you think the moisture that’s in this storm came from before it was in the atmosphere? </a:t>
            </a:r>
            <a:endParaRPr lang="en-US" sz="2300" dirty="0">
              <a:solidFill>
                <a:schemeClr val="tx1">
                  <a:lumMod val="65000"/>
                  <a:lumOff val="35000"/>
                </a:schemeClr>
              </a:solidFill>
            </a:endParaRPr>
          </a:p>
          <a:p>
            <a:r>
              <a:rPr lang="en-US" sz="2300" i="1" dirty="0">
                <a:solidFill>
                  <a:schemeClr val="tx1">
                    <a:lumMod val="65000"/>
                    <a:lumOff val="35000"/>
                  </a:schemeClr>
                </a:solidFill>
              </a:rPr>
              <a:t>Where do you think the storm will go next? </a:t>
            </a:r>
            <a:endParaRPr lang="en-US" sz="2300" dirty="0">
              <a:solidFill>
                <a:schemeClr val="tx1">
                  <a:lumMod val="65000"/>
                  <a:lumOff val="35000"/>
                </a:schemeClr>
              </a:solidFill>
            </a:endParaRPr>
          </a:p>
          <a:p>
            <a:r>
              <a:rPr lang="en-US" sz="2300" i="1" dirty="0">
                <a:solidFill>
                  <a:schemeClr val="tx1">
                    <a:lumMod val="65000"/>
                    <a:lumOff val="35000"/>
                  </a:schemeClr>
                </a:solidFill>
              </a:rPr>
              <a:t>Why did it snow at Heavenly Mountain and rain in South Lake Tahoe?</a:t>
            </a:r>
          </a:p>
          <a:p>
            <a:r>
              <a:rPr lang="en-US" sz="2300" i="1" dirty="0">
                <a:solidFill>
                  <a:schemeClr val="tx1">
                    <a:lumMod val="65000"/>
                    <a:lumOff val="35000"/>
                  </a:schemeClr>
                </a:solidFill>
              </a:rPr>
              <a:t>If you were to decide whether rain or snow will fall during a storm, what information would you look at and why? </a:t>
            </a:r>
            <a:endParaRPr lang="en-US" sz="2300"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315898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0AE8-B308-5842-A680-7978EE03766E}"/>
              </a:ext>
            </a:extLst>
          </p:cNvPr>
          <p:cNvSpPr>
            <a:spLocks noGrp="1"/>
          </p:cNvSpPr>
          <p:nvPr>
            <p:ph type="title"/>
          </p:nvPr>
        </p:nvSpPr>
        <p:spPr>
          <a:xfrm>
            <a:off x="163561" y="250720"/>
            <a:ext cx="8017809" cy="912345"/>
          </a:xfrm>
        </p:spPr>
        <p:txBody>
          <a:bodyPr>
            <a:normAutofit/>
          </a:bodyPr>
          <a:lstStyle/>
          <a:p>
            <a:r>
              <a:rPr lang="en-US" sz="3700" dirty="0"/>
              <a:t>California Storm</a:t>
            </a:r>
          </a:p>
        </p:txBody>
      </p:sp>
      <p:sp>
        <p:nvSpPr>
          <p:cNvPr id="4" name="TextBox 3">
            <a:extLst>
              <a:ext uri="{FF2B5EF4-FFF2-40B4-BE49-F238E27FC236}">
                <a16:creationId xmlns:a16="http://schemas.microsoft.com/office/drawing/2014/main" id="{2F02A18E-DE37-5C4B-8BEE-4890BB889FCC}"/>
              </a:ext>
            </a:extLst>
          </p:cNvPr>
          <p:cNvSpPr txBox="1"/>
          <p:nvPr/>
        </p:nvSpPr>
        <p:spPr>
          <a:xfrm>
            <a:off x="3950677" y="3485269"/>
            <a:ext cx="4888523" cy="1938992"/>
          </a:xfrm>
          <a:prstGeom prst="rect">
            <a:avLst/>
          </a:prstGeom>
          <a:noFill/>
        </p:spPr>
        <p:txBody>
          <a:bodyPr wrap="square" rtlCol="0">
            <a:spAutoFit/>
          </a:bodyPr>
          <a:lstStyle/>
          <a:p>
            <a:r>
              <a:rPr lang="en-US" sz="2400" i="1" dirty="0">
                <a:solidFill>
                  <a:srgbClr val="595857"/>
                </a:solidFill>
                <a:latin typeface="Open Sans" panose="020B0606030504020204" pitchFamily="34" charset="0"/>
                <a:ea typeface="Open Sans" panose="020B0606030504020204" pitchFamily="34" charset="0"/>
                <a:cs typeface="Open Sans" panose="020B0606030504020204" pitchFamily="34" charset="0"/>
              </a:rPr>
              <a:t>Why did the winter storm cause rain in some places and snow in other places in California?</a:t>
            </a:r>
          </a:p>
          <a:p>
            <a:endParaRPr lang="en-US" sz="2400" b="1" dirty="0"/>
          </a:p>
          <a:p>
            <a:endParaRPr lang="en-US" sz="2400" b="1" dirty="0"/>
          </a:p>
        </p:txBody>
      </p:sp>
      <p:sp>
        <p:nvSpPr>
          <p:cNvPr id="3" name="Footer Placeholder 2">
            <a:extLst>
              <a:ext uri="{FF2B5EF4-FFF2-40B4-BE49-F238E27FC236}">
                <a16:creationId xmlns:a16="http://schemas.microsoft.com/office/drawing/2014/main" id="{CD318578-2593-B640-95D5-01DD3786C762}"/>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7" name="Google Shape;673;p70"/>
          <p:cNvPicPr preferRelativeResize="0"/>
          <p:nvPr/>
        </p:nvPicPr>
        <p:blipFill>
          <a:blip r:embed="rId3" cstate="print">
            <a:alphaModFix/>
          </a:blip>
          <a:stretch>
            <a:fillRect/>
          </a:stretch>
        </p:blipFill>
        <p:spPr>
          <a:xfrm>
            <a:off x="1585062" y="633873"/>
            <a:ext cx="6134649" cy="3998850"/>
          </a:xfrm>
          <a:prstGeom prst="rect">
            <a:avLst/>
          </a:prstGeom>
          <a:noFill/>
          <a:ln>
            <a:noFill/>
          </a:ln>
        </p:spPr>
      </p:pic>
    </p:spTree>
    <p:extLst>
      <p:ext uri="{BB962C8B-B14F-4D97-AF65-F5344CB8AC3E}">
        <p14:creationId xmlns:p14="http://schemas.microsoft.com/office/powerpoint/2010/main" val="171090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DFE8-7C63-4095-A91A-3D66E8A9AC4B}"/>
              </a:ext>
            </a:extLst>
          </p:cNvPr>
          <p:cNvSpPr>
            <a:spLocks noGrp="1"/>
          </p:cNvSpPr>
          <p:nvPr>
            <p:ph type="ctrTitle"/>
          </p:nvPr>
        </p:nvSpPr>
        <p:spPr/>
        <p:txBody>
          <a:bodyPr>
            <a:normAutofit/>
          </a:bodyPr>
          <a:lstStyle/>
          <a:p>
            <a:r>
              <a:rPr lang="en-US" dirty="0">
                <a:solidFill>
                  <a:srgbClr val="595857"/>
                </a:solidFill>
              </a:rPr>
              <a:t/>
            </a:r>
            <a:br>
              <a:rPr lang="en-US" dirty="0">
                <a:solidFill>
                  <a:srgbClr val="595857"/>
                </a:solidFill>
              </a:rPr>
            </a:br>
            <a:r>
              <a:rPr lang="en-US" dirty="0">
                <a:solidFill>
                  <a:srgbClr val="595857"/>
                </a:solidFill>
              </a:rPr>
              <a:t>Where’s the Snow?</a:t>
            </a:r>
          </a:p>
        </p:txBody>
      </p:sp>
      <p:sp>
        <p:nvSpPr>
          <p:cNvPr id="3" name="Subtitle 2">
            <a:extLst>
              <a:ext uri="{FF2B5EF4-FFF2-40B4-BE49-F238E27FC236}">
                <a16:creationId xmlns:a16="http://schemas.microsoft.com/office/drawing/2014/main" id="{4F1B2AD7-BEC6-4C28-81B7-AD29DABF0C77}"/>
              </a:ext>
            </a:extLst>
          </p:cNvPr>
          <p:cNvSpPr>
            <a:spLocks noGrp="1"/>
          </p:cNvSpPr>
          <p:nvPr>
            <p:ph type="subTitle" idx="1"/>
          </p:nvPr>
        </p:nvSpPr>
        <p:spPr>
          <a:xfrm>
            <a:off x="358378" y="2573104"/>
            <a:ext cx="8304359" cy="1241822"/>
          </a:xfrm>
        </p:spPr>
        <p:txBody>
          <a:bodyPr>
            <a:noAutofit/>
          </a:bodyPr>
          <a:lstStyle/>
          <a:p>
            <a:r>
              <a:rPr lang="en-US" sz="3200" dirty="0"/>
              <a:t>As the storm moved east, why did it snow in some areas but not others?</a:t>
            </a:r>
          </a:p>
        </p:txBody>
      </p:sp>
      <p:sp>
        <p:nvSpPr>
          <p:cNvPr id="4" name="Footer Placeholder 3">
            <a:extLst>
              <a:ext uri="{FF2B5EF4-FFF2-40B4-BE49-F238E27FC236}">
                <a16:creationId xmlns:a16="http://schemas.microsoft.com/office/drawing/2014/main" id="{7FB15660-8665-6247-A94D-B5B81D47C193}"/>
              </a:ext>
            </a:extLst>
          </p:cNvPr>
          <p:cNvSpPr>
            <a:spLocks noGrp="1"/>
          </p:cNvSpPr>
          <p:nvPr>
            <p:ph type="ftr" sz="quarter" idx="11"/>
          </p:nvPr>
        </p:nvSpPr>
        <p:spPr/>
        <p:txBody>
          <a:bodyPr/>
          <a:lstStyle/>
          <a:p>
            <a:pPr>
              <a:defRPr/>
            </a:pPr>
            <a:r>
              <a:rPr lang="en-US"/>
              <a:t>© 2019 University Corporation for Atmospheric Research. All Rights Reserved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3867" y="130863"/>
            <a:ext cx="3511296" cy="877824"/>
          </a:xfrm>
          <a:prstGeom prst="rect">
            <a:avLst/>
          </a:prstGeom>
        </p:spPr>
      </p:pic>
    </p:spTree>
    <p:extLst>
      <p:ext uri="{BB962C8B-B14F-4D97-AF65-F5344CB8AC3E}">
        <p14:creationId xmlns:p14="http://schemas.microsoft.com/office/powerpoint/2010/main" val="26719528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W template" id="{FB8294C4-948D-8A46-AD28-D8C98958D30D}" vid="{F37BA165-AA74-B344-8C08-1581D888E5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8086</TotalTime>
  <Words>2011</Words>
  <Application>Microsoft Office PowerPoint</Application>
  <PresentationFormat>On-screen Show (16:9)</PresentationFormat>
  <Paragraphs>273</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Times New Roman</vt:lpstr>
      <vt:lpstr>Open Sans</vt:lpstr>
      <vt:lpstr>Raleway Medium</vt:lpstr>
      <vt:lpstr>Calibri</vt:lpstr>
      <vt:lpstr>Montserrat Medium</vt:lpstr>
      <vt:lpstr>Raleway SemiBold</vt:lpstr>
      <vt:lpstr>Wingdings</vt:lpstr>
      <vt:lpstr>Montserrat SemiBold</vt:lpstr>
      <vt:lpstr>1_Office Theme</vt:lpstr>
      <vt:lpstr>Snow Day?</vt:lpstr>
      <vt:lpstr> California Storm</vt:lpstr>
      <vt:lpstr>Introduction to the Winter Storm</vt:lpstr>
      <vt:lpstr>California Storm</vt:lpstr>
      <vt:lpstr>Step 1: Analyzing the California Storm</vt:lpstr>
      <vt:lpstr>Step 2: More details about the California storm</vt:lpstr>
      <vt:lpstr>Making sense</vt:lpstr>
      <vt:lpstr>California Storm</vt:lpstr>
      <vt:lpstr> Where’s the Snow?</vt:lpstr>
      <vt:lpstr>Looking back</vt:lpstr>
      <vt:lpstr> </vt:lpstr>
      <vt:lpstr>PowerPoint Presentation</vt:lpstr>
      <vt:lpstr>Challenge 2: Where’s the Snow?</vt:lpstr>
      <vt:lpstr>We’re Warning You</vt:lpstr>
      <vt:lpstr>Looking back</vt:lpstr>
      <vt:lpstr>Where will schools have a snow day on February 24?</vt:lpstr>
      <vt:lpstr>Discussion</vt:lpstr>
      <vt:lpstr>PowerPoint Presentation</vt:lpstr>
      <vt:lpstr>PowerPoint Presentation</vt:lpstr>
      <vt:lpstr>Conclusion</vt:lpstr>
      <vt:lpstr>What do we know about storms?</vt:lpstr>
      <vt:lpstr>Driving Question Board</vt:lpstr>
      <vt:lpstr>Wrap up: Applying our knowledge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Moraine</dc:creator>
  <cp:lastModifiedBy>Emily Snode-Brenneman</cp:lastModifiedBy>
  <cp:revision>185</cp:revision>
  <dcterms:created xsi:type="dcterms:W3CDTF">2017-07-27T22:50:43Z</dcterms:created>
  <dcterms:modified xsi:type="dcterms:W3CDTF">2019-05-15T21:46:32Z</dcterms:modified>
</cp:coreProperties>
</file>