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 id="2147483684" r:id="rId2"/>
  </p:sldMasterIdLst>
  <p:notesMasterIdLst>
    <p:notesMasterId r:id="rId67"/>
  </p:notesMasterIdLst>
  <p:sldIdLst>
    <p:sldId id="261" r:id="rId3"/>
    <p:sldId id="279" r:id="rId4"/>
    <p:sldId id="268" r:id="rId5"/>
    <p:sldId id="349" r:id="rId6"/>
    <p:sldId id="292" r:id="rId7"/>
    <p:sldId id="269" r:id="rId8"/>
    <p:sldId id="270" r:id="rId9"/>
    <p:sldId id="271" r:id="rId10"/>
    <p:sldId id="272" r:id="rId11"/>
    <p:sldId id="273" r:id="rId12"/>
    <p:sldId id="350" r:id="rId13"/>
    <p:sldId id="293" r:id="rId14"/>
    <p:sldId id="275" r:id="rId15"/>
    <p:sldId id="274" r:id="rId16"/>
    <p:sldId id="276" r:id="rId17"/>
    <p:sldId id="280" r:id="rId18"/>
    <p:sldId id="294" r:id="rId19"/>
    <p:sldId id="282" r:id="rId20"/>
    <p:sldId id="283" r:id="rId21"/>
    <p:sldId id="296" r:id="rId22"/>
    <p:sldId id="351" r:id="rId23"/>
    <p:sldId id="288" r:id="rId24"/>
    <p:sldId id="300" r:id="rId25"/>
    <p:sldId id="301" r:id="rId26"/>
    <p:sldId id="352" r:id="rId27"/>
    <p:sldId id="302" r:id="rId28"/>
    <p:sldId id="303" r:id="rId29"/>
    <p:sldId id="305" r:id="rId30"/>
    <p:sldId id="310" r:id="rId31"/>
    <p:sldId id="308" r:id="rId32"/>
    <p:sldId id="286" r:id="rId33"/>
    <p:sldId id="311" r:id="rId34"/>
    <p:sldId id="312" r:id="rId35"/>
    <p:sldId id="313" r:id="rId36"/>
    <p:sldId id="314" r:id="rId37"/>
    <p:sldId id="348" r:id="rId38"/>
    <p:sldId id="318" r:id="rId39"/>
    <p:sldId id="316" r:id="rId40"/>
    <p:sldId id="317" r:id="rId41"/>
    <p:sldId id="319" r:id="rId42"/>
    <p:sldId id="326" r:id="rId43"/>
    <p:sldId id="320" r:id="rId44"/>
    <p:sldId id="321" r:id="rId45"/>
    <p:sldId id="322" r:id="rId46"/>
    <p:sldId id="324" r:id="rId47"/>
    <p:sldId id="325" r:id="rId48"/>
    <p:sldId id="354" r:id="rId49"/>
    <p:sldId id="355" r:id="rId50"/>
    <p:sldId id="353" r:id="rId51"/>
    <p:sldId id="328" r:id="rId52"/>
    <p:sldId id="330" r:id="rId53"/>
    <p:sldId id="336" r:id="rId54"/>
    <p:sldId id="331" r:id="rId55"/>
    <p:sldId id="337" r:id="rId56"/>
    <p:sldId id="332" r:id="rId57"/>
    <p:sldId id="338" r:id="rId58"/>
    <p:sldId id="342" r:id="rId59"/>
    <p:sldId id="339" r:id="rId60"/>
    <p:sldId id="340" r:id="rId61"/>
    <p:sldId id="341" r:id="rId62"/>
    <p:sldId id="343" r:id="rId63"/>
    <p:sldId id="345" r:id="rId64"/>
    <p:sldId id="346" r:id="rId65"/>
    <p:sldId id="347" r:id="rId66"/>
  </p:sldIdLst>
  <p:sldSz cx="9144000" cy="5143500" type="screen16x9"/>
  <p:notesSz cx="6858000" cy="9144000"/>
  <p:embeddedFontLst>
    <p:embeddedFont>
      <p:font typeface="Open Sans" panose="020B0606030504020204" pitchFamily="34" charset="0"/>
      <p:regular r:id="rId68"/>
      <p:bold r:id="rId69"/>
      <p:italic r:id="rId70"/>
      <p:boldItalic r:id="rId71"/>
    </p:embeddedFont>
    <p:embeddedFont>
      <p:font typeface="Raleway Medium" panose="020B0603030101060003" pitchFamily="34" charset="0"/>
      <p:regular r:id="rId72"/>
      <p:italic r:id="rId73"/>
    </p:embeddedFont>
    <p:embeddedFont>
      <p:font typeface="Calibri Light" panose="020F0302020204030204" pitchFamily="34" charset="0"/>
      <p:regular r:id="rId74"/>
      <p:italic r:id="rId75"/>
    </p:embeddedFont>
    <p:embeddedFont>
      <p:font typeface="Calibri" panose="020F0502020204030204" pitchFamily="34" charset="0"/>
      <p:regular r:id="rId76"/>
      <p:bold r:id="rId77"/>
      <p:italic r:id="rId78"/>
      <p:boldItalic r:id="rId79"/>
    </p:embeddedFont>
    <p:embeddedFont>
      <p:font typeface="Montserrat Medium" panose="00000600000000000000" pitchFamily="2" charset="0"/>
      <p:regular r:id="rId80"/>
      <p:italic r:id="rId81"/>
    </p:embeddedFont>
    <p:embeddedFont>
      <p:font typeface="Raleway SemiBold" panose="020B0703030101060003" pitchFamily="34" charset="0"/>
      <p:bold r:id="rId82"/>
      <p:boldItalic r:id="rId83"/>
    </p:embeddedFont>
    <p:embeddedFont>
      <p:font typeface="Montserrat SemiBold" panose="00000700000000000000" pitchFamily="2" charset="0"/>
      <p:bold r:id="rId84"/>
      <p:boldItalic r:id="rId85"/>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njanette Meyer" initials="AM" lastIdx="1" clrIdx="6"/>
  <p:cmAuthor id="1" name="Emily Harris, Ph.D." initials="EHP" lastIdx="28" clrIdx="0">
    <p:extLst/>
  </p:cmAuthor>
  <p:cmAuthor id="2" name="Lindsey Mohan" initials="LM" lastIdx="1" clrIdx="1">
    <p:extLst/>
  </p:cmAuthor>
  <p:cmAuthor id="4" name="Renee Curry" initials="RC [2]" lastIdx="3" clrIdx="3">
    <p:extLst/>
  </p:cmAuthor>
  <p:cmAuthor id="5" name="Anjanette Meyer" initials="" lastIdx="2" clrIdx="4"/>
  <p:cmAuthor id="6" name="Microsoft Office User" initials="MOU" lastIdx="40" clrIdx="5">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6665"/>
    <a:srgbClr val="0070C0"/>
    <a:srgbClr val="0B77C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759" autoAdjust="0"/>
    <p:restoredTop sz="58059" autoAdjust="0"/>
  </p:normalViewPr>
  <p:slideViewPr>
    <p:cSldViewPr snapToGrid="0">
      <p:cViewPr varScale="1">
        <p:scale>
          <a:sx n="88" d="100"/>
          <a:sy n="88" d="100"/>
        </p:scale>
        <p:origin x="2094" y="84"/>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font" Target="fonts/font1.fntdata"/><Relationship Id="rId76" Type="http://schemas.openxmlformats.org/officeDocument/2006/relationships/font" Target="fonts/font9.fntdata"/><Relationship Id="rId84" Type="http://schemas.openxmlformats.org/officeDocument/2006/relationships/font" Target="fonts/font17.fntdata"/><Relationship Id="rId89"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font" Target="fonts/font4.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font" Target="fonts/font7.fntdata"/><Relationship Id="rId79" Type="http://schemas.openxmlformats.org/officeDocument/2006/relationships/font" Target="fonts/font12.fntdata"/><Relationship Id="rId87"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font" Target="fonts/font15.fntdata"/><Relationship Id="rId90" Type="http://schemas.openxmlformats.org/officeDocument/2006/relationships/tableStyles" Target="tableStyles.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font" Target="fonts/font2.fntdata"/><Relationship Id="rId77" Type="http://schemas.openxmlformats.org/officeDocument/2006/relationships/font" Target="fonts/font10.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5.fntdata"/><Relationship Id="rId80" Type="http://schemas.openxmlformats.org/officeDocument/2006/relationships/font" Target="fonts/font13.fntdata"/><Relationship Id="rId85" Type="http://schemas.openxmlformats.org/officeDocument/2006/relationships/font" Target="fonts/font18.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3.fntdata"/><Relationship Id="rId75" Type="http://schemas.openxmlformats.org/officeDocument/2006/relationships/font" Target="fonts/font8.fntdata"/><Relationship Id="rId83" Type="http://schemas.openxmlformats.org/officeDocument/2006/relationships/font" Target="fonts/font16.fntdata"/><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font" Target="fonts/font6.fntdata"/><Relationship Id="rId78" Type="http://schemas.openxmlformats.org/officeDocument/2006/relationships/font" Target="fonts/font11.fntdata"/><Relationship Id="rId81" Type="http://schemas.openxmlformats.org/officeDocument/2006/relationships/font" Target="fonts/font14.fntdata"/><Relationship Id="rId86"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6E7DA1-8DCE-C64D-92D7-96757BF5B5B4}" type="datetimeFigureOut">
              <a:rPr lang="en-US" smtClean="0"/>
              <a:pPr/>
              <a:t>5/15/2019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0176A7-6163-0043-9EA2-FC36E2A9A9F8}" type="slidenum">
              <a:rPr lang="en-US" smtClean="0"/>
              <a:pPr/>
              <a:t>‹#›</a:t>
            </a:fld>
            <a:endParaRPr lang="en-US"/>
          </a:p>
        </p:txBody>
      </p:sp>
    </p:spTree>
    <p:extLst>
      <p:ext uri="{BB962C8B-B14F-4D97-AF65-F5344CB8AC3E}">
        <p14:creationId xmlns:p14="http://schemas.microsoft.com/office/powerpoint/2010/main" val="23570424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scied.ucar.edu/bottle-model-timelapse"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www.globe.gov/web/pompano-beach-high-school"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50176A7-6163-0043-9EA2-FC36E2A9A9F8}" type="slidenum">
              <a:rPr lang="en-US" smtClean="0"/>
              <a:pPr/>
              <a:t>1</a:t>
            </a:fld>
            <a:endParaRPr lang="en-US"/>
          </a:p>
        </p:txBody>
      </p:sp>
    </p:spTree>
    <p:extLst>
      <p:ext uri="{BB962C8B-B14F-4D97-AF65-F5344CB8AC3E}">
        <p14:creationId xmlns:p14="http://schemas.microsoft.com/office/powerpoint/2010/main" val="11978593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Lesson 2: Step 4</a:t>
            </a:r>
            <a:r>
              <a:rPr lang="en-US" sz="1200" b="1" kern="1200" baseline="0" dirty="0">
                <a:solidFill>
                  <a:schemeClr val="tx1"/>
                </a:solidFill>
                <a:effectLst/>
                <a:latin typeface="+mn-lt"/>
                <a:ea typeface="+mn-ea"/>
                <a:cs typeface="+mn-cs"/>
              </a:rPr>
              <a:t> of the </a:t>
            </a:r>
            <a:r>
              <a:rPr lang="en-US" sz="1200" b="1" kern="1200" dirty="0">
                <a:solidFill>
                  <a:schemeClr val="tx1"/>
                </a:solidFill>
                <a:effectLst/>
                <a:latin typeface="+mn-lt"/>
                <a:ea typeface="+mn-ea"/>
                <a:cs typeface="+mn-cs"/>
              </a:rPr>
              <a:t>Student Activity Sheet</a:t>
            </a:r>
          </a:p>
          <a:p>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Up until now, students have mostly discussed clouds and storms using video and images made by other people. Nothing can match the real experience of making observations outdoors. For </a:t>
            </a:r>
            <a:r>
              <a:rPr lang="en-US" sz="1200" i="1" kern="1200" dirty="0">
                <a:solidFill>
                  <a:schemeClr val="tx1"/>
                </a:solidFill>
                <a:effectLst/>
                <a:latin typeface="+mn-lt"/>
                <a:ea typeface="+mn-ea"/>
                <a:cs typeface="+mn-cs"/>
              </a:rPr>
              <a:t>Lesson 2: Step 4 </a:t>
            </a:r>
            <a:r>
              <a:rPr lang="en-US" sz="1200" kern="1200" dirty="0">
                <a:solidFill>
                  <a:schemeClr val="tx1"/>
                </a:solidFill>
                <a:effectLst/>
                <a:latin typeface="+mn-lt"/>
                <a:ea typeface="+mn-ea"/>
                <a:cs typeface="+mn-cs"/>
              </a:rPr>
              <a:t>choose either Option 1 or Option 2 below. </a:t>
            </a:r>
          </a:p>
          <a:p>
            <a:endParaRPr lang="en-US" sz="1200" b="1" kern="1200" dirty="0">
              <a:solidFill>
                <a:schemeClr val="tx1"/>
              </a:solidFill>
              <a:effectLst/>
              <a:latin typeface="+mn-lt"/>
              <a:ea typeface="+mn-ea"/>
              <a:cs typeface="+mn-cs"/>
            </a:endParaRPr>
          </a:p>
          <a:p>
            <a:r>
              <a:rPr lang="en-US" sz="1200" b="1" u="none" kern="1200" dirty="0">
                <a:solidFill>
                  <a:schemeClr val="tx1"/>
                </a:solidFill>
                <a:effectLst/>
                <a:latin typeface="+mn-lt"/>
                <a:ea typeface="+mn-ea"/>
                <a:cs typeface="+mn-cs"/>
              </a:rPr>
              <a:t>OPTION 1: Cloud Observations </a:t>
            </a:r>
            <a:endParaRPr lang="en-US" sz="1200" u="none" kern="1200" dirty="0">
              <a:solidFill>
                <a:schemeClr val="tx1"/>
              </a:solidFill>
              <a:effectLst/>
              <a:latin typeface="+mn-lt"/>
              <a:ea typeface="+mn-ea"/>
              <a:cs typeface="+mn-cs"/>
            </a:endParaRPr>
          </a:p>
          <a:p>
            <a:r>
              <a:rPr lang="en-US" sz="1200" u="none" kern="1200" dirty="0">
                <a:solidFill>
                  <a:schemeClr val="tx1"/>
                </a:solidFill>
                <a:effectLst/>
                <a:latin typeface="+mn-lt"/>
                <a:ea typeface="+mn-ea"/>
                <a:cs typeface="+mn-cs"/>
              </a:rPr>
              <a:t>Consider doing an outdoor cloud observation together as a class, identifying cloud types using the GLOBE Cloud Chart (</a:t>
            </a:r>
            <a:r>
              <a:rPr lang="en-US" sz="1200" u="none" kern="1200" dirty="0" err="1">
                <a:solidFill>
                  <a:schemeClr val="tx1"/>
                </a:solidFill>
                <a:effectLst/>
                <a:latin typeface="+mn-lt"/>
                <a:ea typeface="+mn-ea"/>
                <a:cs typeface="+mn-cs"/>
              </a:rPr>
              <a:t>globe.gov</a:t>
            </a:r>
            <a:r>
              <a:rPr lang="en-US" sz="1200" u="none" kern="1200" dirty="0">
                <a:solidFill>
                  <a:schemeClr val="tx1"/>
                </a:solidFill>
                <a:effectLst/>
                <a:latin typeface="+mn-lt"/>
                <a:ea typeface="+mn-ea"/>
                <a:cs typeface="+mn-cs"/>
              </a:rPr>
              <a:t>/</a:t>
            </a:r>
            <a:r>
              <a:rPr lang="en-US" sz="1200" u="none" kern="1200" dirty="0" err="1">
                <a:solidFill>
                  <a:schemeClr val="tx1"/>
                </a:solidFill>
                <a:effectLst/>
                <a:latin typeface="+mn-lt"/>
                <a:ea typeface="+mn-ea"/>
                <a:cs typeface="+mn-cs"/>
              </a:rPr>
              <a:t>globecloudchart</a:t>
            </a:r>
            <a:r>
              <a:rPr lang="en-US" sz="1200" u="none" kern="1200" dirty="0">
                <a:solidFill>
                  <a:schemeClr val="tx1"/>
                </a:solidFill>
                <a:effectLst/>
                <a:latin typeface="+mn-lt"/>
                <a:ea typeface="+mn-ea"/>
                <a:cs typeface="+mn-cs"/>
              </a:rPr>
              <a:t>). Then assign a project or home learning activity where students make a time-lapse video of clouds using their device and then make observations from their videos. Time-lapse videos are particularly powerful to see change over time and can be an engaging project for your students. </a:t>
            </a:r>
          </a:p>
          <a:p>
            <a:endParaRPr lang="en-US" sz="1200" u="none" kern="1200" dirty="0">
              <a:solidFill>
                <a:schemeClr val="tx1"/>
              </a:solidFill>
              <a:effectLst/>
              <a:latin typeface="+mn-lt"/>
              <a:ea typeface="+mn-ea"/>
              <a:cs typeface="+mn-cs"/>
            </a:endParaRPr>
          </a:p>
          <a:p>
            <a:r>
              <a:rPr lang="en-US" sz="1200" u="none" kern="1200" dirty="0">
                <a:solidFill>
                  <a:schemeClr val="tx1"/>
                </a:solidFill>
                <a:effectLst/>
                <a:latin typeface="+mn-lt"/>
                <a:ea typeface="+mn-ea"/>
                <a:cs typeface="+mn-cs"/>
              </a:rPr>
              <a:t>The following example questions can guide discussion around their videos and observations: </a:t>
            </a:r>
          </a:p>
          <a:p>
            <a:pPr marL="171450" indent="-171450">
              <a:buFont typeface="Arial" panose="020B0604020202020204" pitchFamily="34" charset="0"/>
              <a:buChar char="•"/>
            </a:pPr>
            <a:r>
              <a:rPr lang="en-US" sz="1200" i="1" u="none" kern="1200" dirty="0">
                <a:solidFill>
                  <a:schemeClr val="tx1"/>
                </a:solidFill>
                <a:effectLst/>
                <a:latin typeface="+mn-lt"/>
                <a:ea typeface="+mn-ea"/>
                <a:cs typeface="+mn-cs"/>
              </a:rPr>
              <a:t>What did you notice happening to the clouds over time? </a:t>
            </a:r>
            <a:endParaRPr lang="en-US" sz="1200" u="none"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i="1" u="none" kern="1200" dirty="0">
                <a:solidFill>
                  <a:schemeClr val="tx1"/>
                </a:solidFill>
                <a:effectLst/>
                <a:latin typeface="+mn-lt"/>
                <a:ea typeface="+mn-ea"/>
                <a:cs typeface="+mn-cs"/>
              </a:rPr>
              <a:t>Did the clouds change shape or color? </a:t>
            </a:r>
            <a:endParaRPr lang="en-US" sz="1200" u="none"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i="1" u="none" kern="1200" dirty="0">
                <a:solidFill>
                  <a:schemeClr val="tx1"/>
                </a:solidFill>
                <a:effectLst/>
                <a:latin typeface="+mn-lt"/>
                <a:ea typeface="+mn-ea"/>
                <a:cs typeface="+mn-cs"/>
              </a:rPr>
              <a:t>Did you notice patterns in clouds at certain times of day? </a:t>
            </a:r>
            <a:r>
              <a:rPr lang="en-US" sz="1200" u="none" kern="1200" dirty="0">
                <a:solidFill>
                  <a:schemeClr val="tx1"/>
                </a:solidFill>
                <a:effectLst/>
                <a:latin typeface="+mn-lt"/>
                <a:ea typeface="+mn-ea"/>
                <a:cs typeface="+mn-cs"/>
              </a:rPr>
              <a:t/>
            </a:r>
            <a:br>
              <a:rPr lang="en-US" sz="1200" u="none" kern="1200" dirty="0">
                <a:solidFill>
                  <a:schemeClr val="tx1"/>
                </a:solidFill>
                <a:effectLst/>
                <a:latin typeface="+mn-lt"/>
                <a:ea typeface="+mn-ea"/>
                <a:cs typeface="+mn-cs"/>
              </a:rPr>
            </a:br>
            <a:endParaRPr lang="en-US" sz="1200" u="none" kern="1200" dirty="0">
              <a:solidFill>
                <a:schemeClr val="tx1"/>
              </a:solidFill>
              <a:effectLst/>
              <a:latin typeface="+mn-lt"/>
              <a:ea typeface="+mn-ea"/>
              <a:cs typeface="+mn-cs"/>
            </a:endParaRPr>
          </a:p>
          <a:p>
            <a:r>
              <a:rPr lang="en-US" sz="1200" b="1" u="none" kern="1200" dirty="0">
                <a:solidFill>
                  <a:schemeClr val="tx1"/>
                </a:solidFill>
                <a:effectLst/>
                <a:latin typeface="+mn-lt"/>
                <a:ea typeface="+mn-ea"/>
                <a:cs typeface="+mn-cs"/>
              </a:rPr>
              <a:t>OPTION 2: GLOBE Cloud Protocol </a:t>
            </a:r>
            <a:endParaRPr lang="en-US" sz="1200" u="none" kern="1200" dirty="0">
              <a:solidFill>
                <a:schemeClr val="tx1"/>
              </a:solidFill>
              <a:effectLst/>
              <a:latin typeface="+mn-lt"/>
              <a:ea typeface="+mn-ea"/>
              <a:cs typeface="+mn-cs"/>
            </a:endParaRPr>
          </a:p>
          <a:p>
            <a:r>
              <a:rPr lang="en-US" sz="1200" u="none" kern="1200" dirty="0">
                <a:solidFill>
                  <a:schemeClr val="tx1"/>
                </a:solidFill>
                <a:effectLst/>
                <a:latin typeface="+mn-lt"/>
                <a:ea typeface="+mn-ea"/>
                <a:cs typeface="+mn-cs"/>
              </a:rPr>
              <a:t>The GLOBE Cloud Protocol, in which students either use the GLOBE Observer Cloud app (observer. </a:t>
            </a:r>
            <a:r>
              <a:rPr lang="en-US" sz="1200" u="none" kern="1200" dirty="0" err="1">
                <a:solidFill>
                  <a:schemeClr val="tx1"/>
                </a:solidFill>
                <a:effectLst/>
                <a:latin typeface="+mn-lt"/>
                <a:ea typeface="+mn-ea"/>
                <a:cs typeface="+mn-cs"/>
              </a:rPr>
              <a:t>globe.gov</a:t>
            </a:r>
            <a:r>
              <a:rPr lang="en-US" sz="1200" u="none" kern="1200" dirty="0">
                <a:solidFill>
                  <a:schemeClr val="tx1"/>
                </a:solidFill>
                <a:effectLst/>
                <a:latin typeface="+mn-lt"/>
                <a:ea typeface="+mn-ea"/>
                <a:cs typeface="+mn-cs"/>
              </a:rPr>
              <a:t>) or the GLOBE Cloud Chart (</a:t>
            </a:r>
            <a:r>
              <a:rPr lang="en-US" sz="1200" u="none" kern="1200" dirty="0" err="1">
                <a:solidFill>
                  <a:schemeClr val="tx1"/>
                </a:solidFill>
                <a:effectLst/>
                <a:latin typeface="+mn-lt"/>
                <a:ea typeface="+mn-ea"/>
                <a:cs typeface="+mn-cs"/>
              </a:rPr>
              <a:t>globe.gov</a:t>
            </a:r>
            <a:r>
              <a:rPr lang="en-US" sz="1200" u="none" kern="1200" dirty="0">
                <a:solidFill>
                  <a:schemeClr val="tx1"/>
                </a:solidFill>
                <a:effectLst/>
                <a:latin typeface="+mn-lt"/>
                <a:ea typeface="+mn-ea"/>
                <a:cs typeface="+mn-cs"/>
              </a:rPr>
              <a:t>/</a:t>
            </a:r>
            <a:r>
              <a:rPr lang="en-US" sz="1200" u="none" kern="1200" dirty="0" err="1">
                <a:solidFill>
                  <a:schemeClr val="tx1"/>
                </a:solidFill>
                <a:effectLst/>
                <a:latin typeface="+mn-lt"/>
                <a:ea typeface="+mn-ea"/>
                <a:cs typeface="+mn-cs"/>
              </a:rPr>
              <a:t>globecloudchart</a:t>
            </a:r>
            <a:r>
              <a:rPr lang="en-US" sz="1200" u="none" kern="1200" dirty="0">
                <a:solidFill>
                  <a:schemeClr val="tx1"/>
                </a:solidFill>
                <a:effectLst/>
                <a:latin typeface="+mn-lt"/>
                <a:ea typeface="+mn-ea"/>
                <a:cs typeface="+mn-cs"/>
              </a:rPr>
              <a:t>) with the GLOBE Cloud Protocol (https://</a:t>
            </a:r>
            <a:r>
              <a:rPr lang="en-US" sz="1200" u="none" kern="1200" dirty="0" err="1">
                <a:solidFill>
                  <a:schemeClr val="tx1"/>
                </a:solidFill>
                <a:effectLst/>
                <a:latin typeface="+mn-lt"/>
                <a:ea typeface="+mn-ea"/>
                <a:cs typeface="+mn-cs"/>
              </a:rPr>
              <a:t>www.globe.gov</a:t>
            </a:r>
            <a:r>
              <a:rPr lang="en-US" sz="1200" u="none" kern="1200" dirty="0">
                <a:solidFill>
                  <a:schemeClr val="tx1"/>
                </a:solidFill>
                <a:effectLst/>
                <a:latin typeface="+mn-lt"/>
                <a:ea typeface="+mn-ea"/>
                <a:cs typeface="+mn-cs"/>
              </a:rPr>
              <a:t>/web/s-cool), are excellent ways to help students make in-depth observations of their environment. The required materials and time will vary depending on how you collect your observational data and use the data entry system. The Cloud Protocol is part of the Atmosphere Protocols (https://</a:t>
            </a:r>
            <a:r>
              <a:rPr lang="en-US" sz="1200" u="none" kern="1200" dirty="0" err="1">
                <a:solidFill>
                  <a:schemeClr val="tx1"/>
                </a:solidFill>
                <a:effectLst/>
                <a:latin typeface="+mn-lt"/>
                <a:ea typeface="+mn-ea"/>
                <a:cs typeface="+mn-cs"/>
              </a:rPr>
              <a:t>www.globe.gov</a:t>
            </a:r>
            <a:r>
              <a:rPr lang="en-US" sz="1200" u="none" kern="1200" dirty="0">
                <a:solidFill>
                  <a:schemeClr val="tx1"/>
                </a:solidFill>
                <a:effectLst/>
                <a:latin typeface="+mn-lt"/>
                <a:ea typeface="+mn-ea"/>
                <a:cs typeface="+mn-cs"/>
              </a:rPr>
              <a:t>/do-globe/globe-teachers-guide/atmosphere). </a:t>
            </a:r>
          </a:p>
          <a:p>
            <a:endParaRPr lang="en-US" dirty="0"/>
          </a:p>
        </p:txBody>
      </p:sp>
      <p:sp>
        <p:nvSpPr>
          <p:cNvPr id="4" name="Slide Number Placeholder 3"/>
          <p:cNvSpPr>
            <a:spLocks noGrp="1"/>
          </p:cNvSpPr>
          <p:nvPr>
            <p:ph type="sldNum" sz="quarter" idx="10"/>
          </p:nvPr>
        </p:nvSpPr>
        <p:spPr/>
        <p:txBody>
          <a:bodyPr/>
          <a:lstStyle/>
          <a:p>
            <a:fld id="{550176A7-6163-0043-9EA2-FC36E2A9A9F8}" type="slidenum">
              <a:rPr lang="en-US" smtClean="0"/>
              <a:pPr/>
              <a:t>10</a:t>
            </a:fld>
            <a:endParaRPr lang="en-US"/>
          </a:p>
        </p:txBody>
      </p:sp>
    </p:spTree>
    <p:extLst>
      <p:ext uri="{BB962C8B-B14F-4D97-AF65-F5344CB8AC3E}">
        <p14:creationId xmlns:p14="http://schemas.microsoft.com/office/powerpoint/2010/main" val="34125529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50176A7-6163-0043-9EA2-FC36E2A9A9F8}" type="slidenum">
              <a:rPr lang="en-US" smtClean="0"/>
              <a:pPr/>
              <a:t>11</a:t>
            </a:fld>
            <a:endParaRPr lang="en-US"/>
          </a:p>
        </p:txBody>
      </p:sp>
    </p:spTree>
    <p:extLst>
      <p:ext uri="{BB962C8B-B14F-4D97-AF65-F5344CB8AC3E}">
        <p14:creationId xmlns:p14="http://schemas.microsoft.com/office/powerpoint/2010/main" val="22565554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Navigate from the previous lesson. </a:t>
            </a:r>
            <a:r>
              <a:rPr lang="en-US" sz="1200" kern="1200" dirty="0">
                <a:solidFill>
                  <a:schemeClr val="tx1"/>
                </a:solidFill>
                <a:effectLst/>
                <a:latin typeface="+mn-lt"/>
                <a:ea typeface="+mn-ea"/>
                <a:cs typeface="+mn-cs"/>
              </a:rPr>
              <a:t>During the previous lesson, the following questions were posted and can be used to introduce this lesson: </a:t>
            </a:r>
          </a:p>
          <a:p>
            <a:endParaRPr lang="en-US" sz="1200" i="1"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In the diagrams (Lesson 2: Step 3</a:t>
            </a:r>
            <a:r>
              <a:rPr lang="en-US" sz="1200" i="1" kern="1200" dirty="0" smtClean="0">
                <a:solidFill>
                  <a:schemeClr val="tx1"/>
                </a:solidFill>
                <a:effectLst/>
                <a:latin typeface="+mn-lt"/>
                <a:ea typeface="+mn-ea"/>
                <a:cs typeface="+mn-cs"/>
              </a:rPr>
              <a:t>), </a:t>
            </a:r>
            <a:r>
              <a:rPr lang="en-US" sz="1200" i="1" kern="1200" dirty="0">
                <a:solidFill>
                  <a:schemeClr val="tx1"/>
                </a:solidFill>
                <a:effectLst/>
                <a:latin typeface="+mn-lt"/>
                <a:ea typeface="+mn-ea"/>
                <a:cs typeface="+mn-cs"/>
              </a:rPr>
              <a:t>we can see that the clouds are high above the ground. If you could investigate the air up high compared to the air near the ground, what do you think you would see? </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What are some measurements you would want to take of the air from different altitudes? </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How might those measurements help us figure out how these clouds form?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0176A7-6163-0043-9EA2-FC36E2A9A9F8}" type="slidenum">
              <a:rPr lang="en-US" smtClean="0"/>
              <a:pPr/>
              <a:t>12</a:t>
            </a:fld>
            <a:endParaRPr lang="en-US"/>
          </a:p>
        </p:txBody>
      </p:sp>
    </p:spTree>
    <p:extLst>
      <p:ext uri="{BB962C8B-B14F-4D97-AF65-F5344CB8AC3E}">
        <p14:creationId xmlns:p14="http://schemas.microsoft.com/office/powerpoint/2010/main" val="13138665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Show a video of a weather balloon launch. </a:t>
            </a:r>
            <a:r>
              <a:rPr lang="en-US" sz="1200" kern="1200" dirty="0">
                <a:solidFill>
                  <a:schemeClr val="tx1"/>
                </a:solidFill>
                <a:effectLst/>
                <a:latin typeface="+mn-lt"/>
                <a:ea typeface="+mn-ea"/>
                <a:cs typeface="+mn-cs"/>
              </a:rPr>
              <a:t>The video shows how weather balloons are launched to take measurements in the atmosphere, and temperature is one of those important measurements. </a:t>
            </a:r>
          </a:p>
          <a:p>
            <a:endParaRPr lang="en-US" dirty="0"/>
          </a:p>
          <a:p>
            <a:endParaRPr lang="en-US" dirty="0"/>
          </a:p>
        </p:txBody>
      </p:sp>
      <p:sp>
        <p:nvSpPr>
          <p:cNvPr id="4" name="Slide Number Placeholder 3"/>
          <p:cNvSpPr>
            <a:spLocks noGrp="1"/>
          </p:cNvSpPr>
          <p:nvPr>
            <p:ph type="sldNum" sz="quarter" idx="10"/>
          </p:nvPr>
        </p:nvSpPr>
        <p:spPr/>
        <p:txBody>
          <a:bodyPr/>
          <a:lstStyle/>
          <a:p>
            <a:fld id="{550176A7-6163-0043-9EA2-FC36E2A9A9F8}" type="slidenum">
              <a:rPr lang="en-US" smtClean="0"/>
              <a:pPr/>
              <a:t>13</a:t>
            </a:fld>
            <a:endParaRPr lang="en-US"/>
          </a:p>
        </p:txBody>
      </p:sp>
    </p:spTree>
    <p:extLst>
      <p:ext uri="{BB962C8B-B14F-4D97-AF65-F5344CB8AC3E}">
        <p14:creationId xmlns:p14="http://schemas.microsoft.com/office/powerpoint/2010/main" val="33949329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rPr>
              <a:t>Lesson 3: Step 1 of the </a:t>
            </a:r>
            <a:r>
              <a:rPr lang="en-US" sz="1200" b="1" dirty="0" smtClean="0">
                <a:effectLst/>
              </a:rPr>
              <a:t>Student </a:t>
            </a:r>
            <a:r>
              <a:rPr lang="en-US" sz="1200" b="1" dirty="0">
                <a:effectLst/>
              </a:rPr>
              <a:t>A</a:t>
            </a:r>
            <a:r>
              <a:rPr lang="en-US" sz="1200" b="1" dirty="0" smtClean="0">
                <a:effectLst/>
              </a:rPr>
              <a:t>ctivity </a:t>
            </a:r>
            <a:r>
              <a:rPr lang="en-US" sz="1200" b="1" dirty="0">
                <a:effectLst/>
              </a:rPr>
              <a:t>S</a:t>
            </a:r>
            <a:r>
              <a:rPr lang="en-US" sz="1200" b="1" dirty="0" smtClean="0">
                <a:effectLst/>
              </a:rPr>
              <a:t>heet</a:t>
            </a:r>
            <a:endParaRPr lang="en-US" sz="1200" b="1"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effectLst/>
            </a:endParaRPr>
          </a:p>
          <a:p>
            <a:r>
              <a:rPr lang="en-US" sz="1200" b="1" kern="1200" dirty="0">
                <a:solidFill>
                  <a:schemeClr val="tx1"/>
                </a:solidFill>
                <a:effectLst/>
                <a:latin typeface="+mn-lt"/>
                <a:ea typeface="+mn-ea"/>
                <a:cs typeface="+mn-cs"/>
              </a:rPr>
              <a:t>Make predictions of how temperature changes from the surface to altitudes where clouds form. </a:t>
            </a:r>
            <a:r>
              <a:rPr lang="en-US" sz="1200" kern="1200" dirty="0">
                <a:solidFill>
                  <a:schemeClr val="tx1"/>
                </a:solidFill>
                <a:effectLst/>
                <a:latin typeface="+mn-lt"/>
                <a:ea typeface="+mn-ea"/>
                <a:cs typeface="+mn-cs"/>
              </a:rPr>
              <a:t>Direct students to the </a:t>
            </a:r>
            <a:r>
              <a:rPr lang="en-US" sz="1200" i="1" kern="1200" dirty="0">
                <a:solidFill>
                  <a:schemeClr val="tx1"/>
                </a:solidFill>
                <a:effectLst/>
                <a:latin typeface="+mn-lt"/>
                <a:ea typeface="+mn-ea"/>
                <a:cs typeface="+mn-cs"/>
              </a:rPr>
              <a:t>Lesson 3: Student Activity Sheet</a:t>
            </a:r>
            <a:r>
              <a:rPr lang="en-US" sz="1200" kern="1200" dirty="0">
                <a:solidFill>
                  <a:schemeClr val="tx1"/>
                </a:solidFill>
                <a:effectLst/>
                <a:latin typeface="+mn-lt"/>
                <a:ea typeface="+mn-ea"/>
                <a:cs typeface="+mn-cs"/>
              </a:rPr>
              <a:t>. Read the instructions together. Tell students to imagine a weather balloon collecting temperature data as it goes up in the atmosphere. Ask students to make predictions about temperature from the ground to the height of clouds in </a:t>
            </a:r>
            <a:r>
              <a:rPr lang="en-US" sz="1200" i="1" kern="1200" dirty="0">
                <a:solidFill>
                  <a:schemeClr val="tx1"/>
                </a:solidFill>
                <a:effectLst/>
                <a:latin typeface="+mn-lt"/>
                <a:ea typeface="+mn-ea"/>
                <a:cs typeface="+mn-cs"/>
              </a:rPr>
              <a:t>Lesson 3: Step 1 </a:t>
            </a:r>
            <a:r>
              <a:rPr lang="en-US" sz="1200" kern="1200" dirty="0">
                <a:solidFill>
                  <a:schemeClr val="tx1"/>
                </a:solidFill>
                <a:effectLst/>
                <a:latin typeface="+mn-lt"/>
                <a:ea typeface="+mn-ea"/>
                <a:cs typeface="+mn-cs"/>
              </a:rPr>
              <a:t>and to share those predictions in small groups. </a:t>
            </a:r>
          </a:p>
          <a:p>
            <a:endParaRPr lang="en-US" dirty="0"/>
          </a:p>
        </p:txBody>
      </p:sp>
      <p:sp>
        <p:nvSpPr>
          <p:cNvPr id="4" name="Slide Number Placeholder 3"/>
          <p:cNvSpPr>
            <a:spLocks noGrp="1"/>
          </p:cNvSpPr>
          <p:nvPr>
            <p:ph type="sldNum" sz="quarter" idx="10"/>
          </p:nvPr>
        </p:nvSpPr>
        <p:spPr/>
        <p:txBody>
          <a:bodyPr/>
          <a:lstStyle/>
          <a:p>
            <a:fld id="{550176A7-6163-0043-9EA2-FC36E2A9A9F8}" type="slidenum">
              <a:rPr lang="en-US" smtClean="0"/>
              <a:pPr/>
              <a:t>14</a:t>
            </a:fld>
            <a:endParaRPr lang="en-US"/>
          </a:p>
        </p:txBody>
      </p:sp>
    </p:spTree>
    <p:extLst>
      <p:ext uri="{BB962C8B-B14F-4D97-AF65-F5344CB8AC3E}">
        <p14:creationId xmlns:p14="http://schemas.microsoft.com/office/powerpoint/2010/main" val="22498126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rPr>
              <a:t>Lesson 3: Step 2 of the </a:t>
            </a:r>
            <a:r>
              <a:rPr lang="en-US" sz="1200" b="1" dirty="0" smtClean="0">
                <a:effectLst/>
              </a:rPr>
              <a:t>Student </a:t>
            </a:r>
            <a:r>
              <a:rPr lang="en-US" sz="1200" b="1" dirty="0">
                <a:effectLst/>
              </a:rPr>
              <a:t>A</a:t>
            </a:r>
            <a:r>
              <a:rPr lang="en-US" sz="1200" b="1" dirty="0" smtClean="0">
                <a:effectLst/>
              </a:rPr>
              <a:t>ctivity </a:t>
            </a:r>
            <a:r>
              <a:rPr lang="en-US" sz="1200" b="1" dirty="0">
                <a:effectLst/>
              </a:rPr>
              <a:t>S</a:t>
            </a:r>
            <a:r>
              <a:rPr lang="en-US" sz="1200" b="1" dirty="0" smtClean="0">
                <a:effectLst/>
              </a:rPr>
              <a:t>heet</a:t>
            </a:r>
            <a:endParaRPr lang="en-US" sz="1200" b="1"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effectLst/>
            </a:endParaRPr>
          </a:p>
          <a:p>
            <a:r>
              <a:rPr lang="en-US" sz="1200" b="1" kern="1200" dirty="0">
                <a:solidFill>
                  <a:schemeClr val="tx1"/>
                </a:solidFill>
                <a:effectLst/>
                <a:latin typeface="+mn-lt"/>
                <a:ea typeface="+mn-ea"/>
                <a:cs typeface="+mn-cs"/>
              </a:rPr>
              <a:t>Arrange students in groups with computers or tablets for the Virtual Ballooning simulation. </a:t>
            </a:r>
            <a:r>
              <a:rPr lang="en-US" sz="1200" kern="1200" dirty="0">
                <a:solidFill>
                  <a:schemeClr val="tx1"/>
                </a:solidFill>
                <a:effectLst/>
                <a:latin typeface="+mn-lt"/>
                <a:ea typeface="+mn-ea"/>
                <a:cs typeface="+mn-cs"/>
              </a:rPr>
              <a:t>Explain to students that they will collect data from a simulation of weather balloon data. Orient students to the Virtual Ballooning simulation and discuss how they should collect and record temperature data in </a:t>
            </a:r>
            <a:r>
              <a:rPr lang="en-US" sz="1200" i="1" kern="1200" dirty="0">
                <a:solidFill>
                  <a:schemeClr val="tx1"/>
                </a:solidFill>
                <a:effectLst/>
                <a:latin typeface="+mn-lt"/>
                <a:ea typeface="+mn-ea"/>
                <a:cs typeface="+mn-cs"/>
              </a:rPr>
              <a:t>Lesson 3: Step 2</a:t>
            </a:r>
            <a:r>
              <a:rPr lang="en-US" sz="1200" kern="1200" dirty="0">
                <a:solidFill>
                  <a:schemeClr val="tx1"/>
                </a:solidFill>
                <a:effectLst/>
                <a:latin typeface="+mn-lt"/>
                <a:ea typeface="+mn-ea"/>
                <a:cs typeface="+mn-cs"/>
              </a:rPr>
              <a:t>, which prepares students for the simulation.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endParaRPr>
          </a:p>
          <a:p>
            <a:r>
              <a:rPr lang="en-US" sz="1200" kern="1200" dirty="0">
                <a:solidFill>
                  <a:schemeClr val="tx1"/>
                </a:solidFill>
                <a:effectLst/>
                <a:latin typeface="+mn-lt"/>
                <a:ea typeface="+mn-ea"/>
                <a:cs typeface="+mn-cs"/>
              </a:rPr>
              <a:t>1. Click “Explore the Troposphere” to get into the game.</a:t>
            </a:r>
          </a:p>
          <a:p>
            <a:r>
              <a:rPr lang="en-US" sz="1200" kern="1200" dirty="0">
                <a:solidFill>
                  <a:schemeClr val="tx1"/>
                </a:solidFill>
                <a:effectLst/>
                <a:latin typeface="+mn-lt"/>
                <a:ea typeface="+mn-ea"/>
                <a:cs typeface="+mn-cs"/>
              </a:rPr>
              <a:t>2. Get to know the graph. Notice that altitude is on the vertical axis (the y-axis) and temperature is on the horizontal axis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x-axis).</a:t>
            </a:r>
          </a:p>
          <a:p>
            <a:r>
              <a:rPr lang="en-US" sz="1200" kern="1200" dirty="0">
                <a:solidFill>
                  <a:schemeClr val="tx1"/>
                </a:solidFill>
                <a:effectLst/>
                <a:latin typeface="+mn-lt"/>
                <a:ea typeface="+mn-ea"/>
                <a:cs typeface="+mn-cs"/>
              </a:rPr>
              <a:t>3. Choose settings for a balloon launch. Each balloon you launch will make three measurements of temperature. Set the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altitude to start recording the temperature by dragging the “Collect Data” arrow up or down the y-axis.</a:t>
            </a:r>
          </a:p>
          <a:p>
            <a:r>
              <a:rPr lang="en-US" sz="1200" kern="1200" dirty="0">
                <a:solidFill>
                  <a:schemeClr val="tx1"/>
                </a:solidFill>
                <a:effectLst/>
                <a:latin typeface="+mn-lt"/>
                <a:ea typeface="+mn-ea"/>
                <a:cs typeface="+mn-cs"/>
              </a:rPr>
              <a:t>4. Click the “Launch Balloon” button and watch as your balloon collects temperature data.</a:t>
            </a:r>
          </a:p>
          <a:p>
            <a:r>
              <a:rPr lang="en-US" sz="1200" kern="1200" dirty="0">
                <a:solidFill>
                  <a:schemeClr val="tx1"/>
                </a:solidFill>
                <a:effectLst/>
                <a:latin typeface="+mn-lt"/>
                <a:ea typeface="+mn-ea"/>
                <a:cs typeface="+mn-cs"/>
              </a:rPr>
              <a:t>5. Record that temperature in the table on the next page. Read the points that the balloon made on the graph to find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temperature at different altitudes.</a:t>
            </a:r>
          </a:p>
          <a:p>
            <a:r>
              <a:rPr lang="en-US" sz="1200" kern="1200" dirty="0">
                <a:solidFill>
                  <a:schemeClr val="tx1"/>
                </a:solidFill>
                <a:effectLst/>
                <a:latin typeface="+mn-lt"/>
                <a:ea typeface="+mn-ea"/>
                <a:cs typeface="+mn-cs"/>
              </a:rPr>
              <a:t>6. Click the “New Flight” button and choose new settings for another balloon launch to collect more data. Collect as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much data as you can with four balloon launches.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dirty="0">
                <a:effectLst/>
              </a:rPr>
              <a:t>Lesson 3: Step 3 of the </a:t>
            </a:r>
            <a:r>
              <a:rPr lang="en-US" sz="1200" b="1" dirty="0" smtClean="0">
                <a:effectLst/>
              </a:rPr>
              <a:t>Student </a:t>
            </a:r>
            <a:r>
              <a:rPr lang="en-US" sz="1200" b="1" dirty="0">
                <a:effectLst/>
              </a:rPr>
              <a:t>A</a:t>
            </a:r>
            <a:r>
              <a:rPr lang="en-US" sz="1200" b="1" dirty="0" smtClean="0">
                <a:effectLst/>
              </a:rPr>
              <a:t>ctivity </a:t>
            </a:r>
            <a:r>
              <a:rPr lang="en-US" sz="1200" b="1" dirty="0">
                <a:effectLst/>
              </a:rPr>
              <a:t>S</a:t>
            </a:r>
            <a:r>
              <a:rPr lang="en-US" sz="1200" b="1" dirty="0" smtClean="0">
                <a:effectLst/>
              </a:rPr>
              <a:t>heet</a:t>
            </a:r>
            <a:endParaRPr lang="en-US" sz="1200" b="1" dirty="0">
              <a:effectLst/>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Students collect temperature data and record it on their activity sheet in </a:t>
            </a:r>
            <a:r>
              <a:rPr lang="en-US" sz="1200" b="1" i="1" kern="1200" dirty="0">
                <a:solidFill>
                  <a:schemeClr val="tx1"/>
                </a:solidFill>
                <a:effectLst/>
                <a:latin typeface="+mn-lt"/>
                <a:ea typeface="+mn-ea"/>
                <a:cs typeface="+mn-cs"/>
              </a:rPr>
              <a:t>Lesson 3: Step 2.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50176A7-6163-0043-9EA2-FC36E2A9A9F8}" type="slidenum">
              <a:rPr lang="en-US" smtClean="0"/>
              <a:pPr/>
              <a:t>15</a:t>
            </a:fld>
            <a:endParaRPr lang="en-US"/>
          </a:p>
        </p:txBody>
      </p:sp>
    </p:spTree>
    <p:extLst>
      <p:ext uri="{BB962C8B-B14F-4D97-AF65-F5344CB8AC3E}">
        <p14:creationId xmlns:p14="http://schemas.microsoft.com/office/powerpoint/2010/main" val="16019954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Students work with peers to analyze the data (</a:t>
            </a:r>
            <a:r>
              <a:rPr lang="en-US" sz="1200" b="1" i="1" kern="1200" dirty="0">
                <a:solidFill>
                  <a:schemeClr val="tx1"/>
                </a:solidFill>
                <a:effectLst/>
                <a:latin typeface="+mn-lt"/>
                <a:ea typeface="+mn-ea"/>
                <a:cs typeface="+mn-cs"/>
              </a:rPr>
              <a:t>Lesson 3: Step 3</a:t>
            </a:r>
            <a:r>
              <a:rPr lang="en-US" sz="1200" b="1" kern="1200" dirty="0">
                <a:solidFill>
                  <a:schemeClr val="tx1"/>
                </a:solidFill>
                <a:effectLst/>
                <a:latin typeface="+mn-lt"/>
                <a:ea typeface="+mn-ea"/>
                <a:cs typeface="+mn-cs"/>
              </a:rPr>
              <a:t>, Questions 1 and 2) and interpret the data (</a:t>
            </a:r>
            <a:r>
              <a:rPr lang="en-US" sz="1200" b="1" i="1" kern="1200" dirty="0">
                <a:solidFill>
                  <a:schemeClr val="tx1"/>
                </a:solidFill>
                <a:effectLst/>
                <a:latin typeface="+mn-lt"/>
                <a:ea typeface="+mn-ea"/>
                <a:cs typeface="+mn-cs"/>
              </a:rPr>
              <a:t>Lesson 3: Step 3</a:t>
            </a:r>
            <a:r>
              <a:rPr lang="en-US" sz="1200" b="1" kern="1200" dirty="0">
                <a:solidFill>
                  <a:schemeClr val="tx1"/>
                </a:solidFill>
                <a:effectLst/>
                <a:latin typeface="+mn-lt"/>
                <a:ea typeface="+mn-ea"/>
                <a:cs typeface="+mn-cs"/>
              </a:rPr>
              <a:t>, Questions 3 and 4). </a:t>
            </a:r>
            <a:r>
              <a:rPr lang="en-US" sz="1200" kern="1200" dirty="0">
                <a:solidFill>
                  <a:schemeClr val="tx1"/>
                </a:solidFill>
                <a:effectLst/>
                <a:latin typeface="+mn-lt"/>
                <a:ea typeface="+mn-ea"/>
                <a:cs typeface="+mn-cs"/>
              </a:rPr>
              <a:t>Conduct a class discussion focusing on students’ ideas about these questions and working toward the key pattern: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KEY PATTERN: </a:t>
            </a:r>
            <a:r>
              <a:rPr lang="en-US" sz="1200" kern="1200" dirty="0">
                <a:solidFill>
                  <a:schemeClr val="tx1"/>
                </a:solidFill>
                <a:effectLst/>
                <a:latin typeface="+mn-lt"/>
                <a:ea typeface="+mn-ea"/>
                <a:cs typeface="+mn-cs"/>
              </a:rPr>
              <a:t>Temperature is warmer near Earth’s surface and temperature decreases as the weather balloon moves higher into the atmosphere where clouds/storms form. </a:t>
            </a:r>
            <a:r>
              <a:rPr lang="en-US" sz="1200" i="1" kern="1200" dirty="0">
                <a:solidFill>
                  <a:schemeClr val="tx1"/>
                </a:solidFill>
                <a:effectLst/>
                <a:latin typeface="+mn-lt"/>
                <a:ea typeface="+mn-ea"/>
                <a:cs typeface="+mn-cs"/>
              </a:rPr>
              <a:t>(Note: This pattern holds true in the troposphere.) </a:t>
            </a:r>
          </a:p>
          <a:p>
            <a:endParaRPr lang="en-US" sz="1200" i="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students discuss this pattern, elicit other first-hand or second-hand experiences they’ve had related to Earth’s warmer air temperatures at lower altitudes and the air being cooler higher in altitude/elevation. Probe students’ initial ideas about why this pattern might occur.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Discuss the final question: How does temperature relate to clouds as an isolated storm forms? </a:t>
            </a:r>
            <a:r>
              <a:rPr lang="en-US" sz="1200" kern="1200" dirty="0">
                <a:solidFill>
                  <a:schemeClr val="tx1"/>
                </a:solidFill>
                <a:effectLst/>
                <a:latin typeface="+mn-lt"/>
                <a:ea typeface="+mn-ea"/>
                <a:cs typeface="+mn-cs"/>
              </a:rPr>
              <a:t>Encourage students to use what they figured out about temperature and altitude to reconsider what might be happening in the Anchoring Phenomenon or storm formation in general. Students can discuss specific storms at this time or more general patterns they notice about temperature and storms.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0176A7-6163-0043-9EA2-FC36E2A9A9F8}" type="slidenum">
              <a:rPr lang="en-US" smtClean="0"/>
              <a:pPr/>
              <a:t>16</a:t>
            </a:fld>
            <a:endParaRPr lang="en-US"/>
          </a:p>
        </p:txBody>
      </p:sp>
    </p:spTree>
    <p:extLst>
      <p:ext uri="{BB962C8B-B14F-4D97-AF65-F5344CB8AC3E}">
        <p14:creationId xmlns:p14="http://schemas.microsoft.com/office/powerpoint/2010/main" val="21439015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Transition to the next activity. </a:t>
            </a:r>
            <a:r>
              <a:rPr lang="en-US" sz="1200" kern="1200" dirty="0">
                <a:solidFill>
                  <a:schemeClr val="tx1"/>
                </a:solidFill>
                <a:effectLst/>
                <a:latin typeface="+mn-lt"/>
                <a:ea typeface="+mn-ea"/>
                <a:cs typeface="+mn-cs"/>
              </a:rPr>
              <a:t>Use the following questions to get students thinking more about temperatures near the surface of Earth: </a:t>
            </a:r>
          </a:p>
          <a:p>
            <a:endParaRPr lang="en-US" sz="1200" i="1"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If we were able to look closely at different altitudes, from near the surface to high in the sky, what temperature pattern would you expect to see? </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How do you think the results would compare if we measured temperature throughout a school day? </a:t>
            </a:r>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50176A7-6163-0043-9EA2-FC36E2A9A9F8}" type="slidenum">
              <a:rPr lang="en-US" smtClean="0"/>
              <a:pPr/>
              <a:t>17</a:t>
            </a:fld>
            <a:endParaRPr lang="en-US"/>
          </a:p>
        </p:txBody>
      </p:sp>
    </p:spTree>
    <p:extLst>
      <p:ext uri="{BB962C8B-B14F-4D97-AF65-F5344CB8AC3E}">
        <p14:creationId xmlns:p14="http://schemas.microsoft.com/office/powerpoint/2010/main" val="37000392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Planning note: If you want students to focus only on data analysis, you can use the data set provided in the activity below. If you’d like students to collect their own data, have students collect air temperature and surface temperature data following GLOBE Atmosphere protocols </a:t>
            </a:r>
            <a:r>
              <a:rPr lang="en-US" sz="1200" i="1" u="none" kern="1200" dirty="0">
                <a:solidFill>
                  <a:schemeClr val="tx1"/>
                </a:solidFill>
                <a:effectLst/>
                <a:latin typeface="+mn-lt"/>
                <a:ea typeface="+mn-ea"/>
                <a:cs typeface="+mn-cs"/>
              </a:rPr>
              <a:t>(</a:t>
            </a:r>
            <a:r>
              <a:rPr lang="en-US" sz="1200" u="none" kern="1200" dirty="0">
                <a:solidFill>
                  <a:schemeClr val="tx1"/>
                </a:solidFill>
                <a:effectLst/>
                <a:latin typeface="+mn-lt"/>
                <a:ea typeface="+mn-ea"/>
                <a:cs typeface="+mn-cs"/>
              </a:rPr>
              <a:t>globe.gov/do-globe/ globe-teachers-guide/atmosphere</a:t>
            </a:r>
            <a:r>
              <a:rPr lang="en-US" sz="1200" i="1" u="none"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and replace Lesson 3: Step 4 on the activity </a:t>
            </a:r>
            <a:r>
              <a:rPr lang="en-US" sz="1200" i="1" kern="1200" dirty="0" smtClean="0">
                <a:solidFill>
                  <a:schemeClr val="tx1"/>
                </a:solidFill>
                <a:effectLst/>
                <a:latin typeface="+mn-lt"/>
                <a:ea typeface="+mn-ea"/>
                <a:cs typeface="+mn-cs"/>
              </a:rPr>
              <a:t>sheet </a:t>
            </a:r>
            <a:r>
              <a:rPr lang="en-US" sz="1200" i="1" kern="1200" dirty="0">
                <a:solidFill>
                  <a:schemeClr val="tx1"/>
                </a:solidFill>
                <a:effectLst/>
                <a:latin typeface="+mn-lt"/>
                <a:ea typeface="+mn-ea"/>
                <a:cs typeface="+mn-cs"/>
              </a:rPr>
              <a:t>with your students’ data. </a:t>
            </a:r>
          </a:p>
          <a:p>
            <a:endParaRPr lang="en-US" sz="1200" b="1" i="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DATA ANALYSIS ONLY OPTION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Navigate from the previous activity. </a:t>
            </a:r>
            <a:r>
              <a:rPr lang="en-US" sz="1200" kern="1200" dirty="0">
                <a:solidFill>
                  <a:schemeClr val="tx1"/>
                </a:solidFill>
                <a:effectLst/>
                <a:latin typeface="+mn-lt"/>
                <a:ea typeface="+mn-ea"/>
                <a:cs typeface="+mn-cs"/>
              </a:rPr>
              <a:t>Have students explain the temperature patterns they observed in the Virtual Ballooning investigation. Remind students of questions at the end of the last activity in order to set a purpose for analysis of the next data set: </a:t>
            </a:r>
          </a:p>
          <a:p>
            <a:endParaRPr lang="en-US" sz="1200" i="1"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If we zoomed in to this part of the altitude where we live, what temperature pattern would you expect to see? </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How do you think the results would compare if we measured temperature throughout a school day? </a:t>
            </a:r>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If doing the GLOBE Surface Temperature and Air Temperature protocols, introduce the protocols here. Students do not need to complete the data analysis on the Longmont Data Set below because they can analyze their own data set.** </a:t>
            </a:r>
          </a:p>
          <a:p>
            <a:endParaRPr lang="en-US" dirty="0"/>
          </a:p>
        </p:txBody>
      </p:sp>
      <p:sp>
        <p:nvSpPr>
          <p:cNvPr id="4" name="Slide Number Placeholder 3"/>
          <p:cNvSpPr>
            <a:spLocks noGrp="1"/>
          </p:cNvSpPr>
          <p:nvPr>
            <p:ph type="sldNum" sz="quarter" idx="10"/>
          </p:nvPr>
        </p:nvSpPr>
        <p:spPr/>
        <p:txBody>
          <a:bodyPr/>
          <a:lstStyle/>
          <a:p>
            <a:fld id="{550176A7-6163-0043-9EA2-FC36E2A9A9F8}" type="slidenum">
              <a:rPr lang="en-US" smtClean="0"/>
              <a:pPr/>
              <a:t>18</a:t>
            </a:fld>
            <a:endParaRPr lang="en-US"/>
          </a:p>
        </p:txBody>
      </p:sp>
    </p:spTree>
    <p:extLst>
      <p:ext uri="{BB962C8B-B14F-4D97-AF65-F5344CB8AC3E}">
        <p14:creationId xmlns:p14="http://schemas.microsoft.com/office/powerpoint/2010/main" val="1793623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doing the GLOBE Surface Temperature and Air Temperature protocols, introduce the protocols here and skip this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effectLst/>
            </a:endParaRPr>
          </a:p>
          <a:p>
            <a:r>
              <a:rPr lang="en-US" sz="1200" b="1" kern="1200" dirty="0">
                <a:solidFill>
                  <a:schemeClr val="tx1"/>
                </a:solidFill>
                <a:effectLst/>
                <a:latin typeface="+mn-lt"/>
                <a:ea typeface="+mn-ea"/>
                <a:cs typeface="+mn-cs"/>
              </a:rPr>
              <a:t>Introduce students to the data set. </a:t>
            </a:r>
            <a:r>
              <a:rPr lang="en-US" sz="1200" kern="1200" dirty="0">
                <a:solidFill>
                  <a:schemeClr val="tx1"/>
                </a:solidFill>
                <a:effectLst/>
                <a:latin typeface="+mn-lt"/>
                <a:ea typeface="+mn-ea"/>
                <a:cs typeface="+mn-cs"/>
              </a:rPr>
              <a:t>Describe where the air temperature and surface temperature data was collected, over what time period, and how it was collected. (See description below.)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LONGMONT DATA SET </a:t>
            </a:r>
            <a:endParaRPr lang="en-US" sz="120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Middle school students in Longmont, Colorado wanted to know how the ground temperature (surface temperature) compared to air temperature. They measured both temperatures over a school day. Their surface temperature data were measured on their school track and their air temperature thermometer was located on the school roof. The students agreed these two surfaces were the most similar, which is why they selected the school track for their surface temperature location. They measured both temperatures every hour during the school day. They also made observations of cloud cover.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Use the Identify and Interpret (I</a:t>
            </a:r>
            <a:r>
              <a:rPr lang="en-US" sz="1200" b="1" kern="1200" baseline="30000" dirty="0">
                <a:solidFill>
                  <a:schemeClr val="tx1"/>
                </a:solidFill>
                <a:effectLst/>
                <a:latin typeface="+mn-lt"/>
                <a:ea typeface="+mn-ea"/>
                <a:cs typeface="+mn-cs"/>
              </a:rPr>
              <a:t>2</a:t>
            </a:r>
            <a:r>
              <a:rPr lang="en-US" sz="1200" b="1" kern="1200" dirty="0">
                <a:solidFill>
                  <a:schemeClr val="tx1"/>
                </a:solidFill>
                <a:effectLst/>
                <a:latin typeface="+mn-lt"/>
                <a:ea typeface="+mn-ea"/>
                <a:cs typeface="+mn-cs"/>
              </a:rPr>
              <a:t>) Sensemaking Strategy to analyze and interpret the graphed data. </a:t>
            </a:r>
            <a:r>
              <a:rPr lang="en-US" sz="1200" kern="1200" dirty="0">
                <a:solidFill>
                  <a:schemeClr val="tx1"/>
                </a:solidFill>
                <a:effectLst/>
                <a:latin typeface="+mn-lt"/>
                <a:ea typeface="+mn-ea"/>
                <a:cs typeface="+mn-cs"/>
              </a:rPr>
              <a:t>Orient students to the graph in terms of the axes, the data lines showing surface and air temperature data, and the cloud cover </a:t>
            </a:r>
            <a:r>
              <a:rPr lang="en-US" sz="1200" kern="1200" dirty="0" smtClean="0">
                <a:solidFill>
                  <a:schemeClr val="tx1"/>
                </a:solidFill>
                <a:effectLst/>
                <a:latin typeface="+mn-lt"/>
                <a:ea typeface="+mn-ea"/>
                <a:cs typeface="+mn-cs"/>
              </a:rPr>
              <a:t>notes.</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*Directions </a:t>
            </a:r>
            <a:r>
              <a:rPr lang="en-US" sz="1200" kern="1200" dirty="0">
                <a:solidFill>
                  <a:schemeClr val="tx1"/>
                </a:solidFill>
                <a:effectLst/>
                <a:latin typeface="+mn-lt"/>
                <a:ea typeface="+mn-ea"/>
                <a:cs typeface="+mn-cs"/>
              </a:rPr>
              <a:t>for using the I</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strategy </a:t>
            </a:r>
            <a:r>
              <a:rPr lang="en-US" sz="1200" kern="1200" dirty="0" smtClean="0">
                <a:solidFill>
                  <a:schemeClr val="tx1"/>
                </a:solidFill>
                <a:effectLst/>
                <a:latin typeface="+mn-lt"/>
                <a:ea typeface="+mn-ea"/>
                <a:cs typeface="+mn-cs"/>
              </a:rPr>
              <a:t>are on </a:t>
            </a:r>
            <a:r>
              <a:rPr lang="en-US" sz="1200" kern="1200" dirty="0">
                <a:solidFill>
                  <a:schemeClr val="tx1"/>
                </a:solidFill>
                <a:effectLst/>
                <a:latin typeface="+mn-lt"/>
                <a:ea typeface="+mn-ea"/>
                <a:cs typeface="+mn-cs"/>
              </a:rPr>
              <a:t>the next </a:t>
            </a:r>
            <a:r>
              <a:rPr lang="en-US" sz="1200" kern="1200" dirty="0" smtClean="0">
                <a:solidFill>
                  <a:schemeClr val="tx1"/>
                </a:solidFill>
                <a:effectLst/>
                <a:latin typeface="+mn-lt"/>
                <a:ea typeface="+mn-ea"/>
                <a:cs typeface="+mn-cs"/>
              </a:rPr>
              <a:t>slide.</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0176A7-6163-0043-9EA2-FC36E2A9A9F8}" type="slidenum">
              <a:rPr lang="en-US" smtClean="0"/>
              <a:pPr/>
              <a:t>19</a:t>
            </a:fld>
            <a:endParaRPr lang="en-US"/>
          </a:p>
        </p:txBody>
      </p:sp>
    </p:spTree>
    <p:extLst>
      <p:ext uri="{BB962C8B-B14F-4D97-AF65-F5344CB8AC3E}">
        <p14:creationId xmlns:p14="http://schemas.microsoft.com/office/powerpoint/2010/main" val="4259438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50176A7-6163-0043-9EA2-FC36E2A9A9F8}" type="slidenum">
              <a:rPr lang="en-US" smtClean="0"/>
              <a:pPr/>
              <a:t>2</a:t>
            </a:fld>
            <a:endParaRPr lang="en-US"/>
          </a:p>
        </p:txBody>
      </p:sp>
    </p:spTree>
    <p:extLst>
      <p:ext uri="{BB962C8B-B14F-4D97-AF65-F5344CB8AC3E}">
        <p14:creationId xmlns:p14="http://schemas.microsoft.com/office/powerpoint/2010/main" val="9273431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Use the Identify and Interpret </a:t>
            </a:r>
            <a:r>
              <a:rPr lang="en-US" sz="1200" b="1" kern="1200" dirty="0" smtClean="0">
                <a:solidFill>
                  <a:schemeClr val="tx1"/>
                </a:solidFill>
                <a:effectLst/>
                <a:latin typeface="+mn-lt"/>
                <a:ea typeface="+mn-ea"/>
                <a:cs typeface="+mn-cs"/>
              </a:rPr>
              <a:t>(I</a:t>
            </a:r>
            <a:r>
              <a:rPr lang="en-US" sz="1200" b="1" kern="1200" baseline="30000" dirty="0" smtClean="0">
                <a:solidFill>
                  <a:schemeClr val="tx1"/>
                </a:solidFill>
                <a:effectLst/>
                <a:latin typeface="+mn-lt"/>
                <a:ea typeface="+mn-ea"/>
                <a:cs typeface="+mn-cs"/>
              </a:rPr>
              <a:t>2</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Sensemaking</a:t>
            </a:r>
            <a:r>
              <a:rPr lang="en-US" sz="1200" b="1" kern="1200" dirty="0" smtClean="0">
                <a:solidFill>
                  <a:schemeClr val="tx1"/>
                </a:solidFill>
                <a:effectLst/>
                <a:latin typeface="+mn-lt"/>
                <a:ea typeface="+mn-ea"/>
                <a:cs typeface="+mn-cs"/>
              </a:rPr>
              <a:t> </a:t>
            </a:r>
            <a:r>
              <a:rPr lang="en-US" sz="1200" b="1" kern="1200" dirty="0">
                <a:solidFill>
                  <a:schemeClr val="tx1"/>
                </a:solidFill>
                <a:effectLst/>
                <a:latin typeface="+mn-lt"/>
                <a:ea typeface="+mn-ea"/>
                <a:cs typeface="+mn-cs"/>
              </a:rPr>
              <a:t>Strategy to analyze and interpret the graphed data. </a:t>
            </a:r>
            <a:r>
              <a:rPr lang="en-US" sz="1200" kern="1200" dirty="0">
                <a:solidFill>
                  <a:schemeClr val="tx1"/>
                </a:solidFill>
                <a:effectLst/>
                <a:latin typeface="+mn-lt"/>
                <a:ea typeface="+mn-ea"/>
                <a:cs typeface="+mn-cs"/>
              </a:rPr>
              <a: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 Write “What I See” statements. </a:t>
            </a:r>
            <a:r>
              <a:rPr lang="en-US" sz="1200" kern="1200" dirty="0">
                <a:solidFill>
                  <a:schemeClr val="tx1"/>
                </a:solidFill>
                <a:effectLst/>
                <a:latin typeface="+mn-lt"/>
                <a:ea typeface="+mn-ea"/>
                <a:cs typeface="+mn-cs"/>
              </a:rPr>
              <a:t>To do this, students write observations of the data in the graph. Students draw the “What I See” icon followed by their observation (e.g., “The </a:t>
            </a:r>
            <a:r>
              <a:rPr lang="en-US" sz="1200" kern="1200" dirty="0" smtClean="0">
                <a:solidFill>
                  <a:schemeClr val="tx1"/>
                </a:solidFill>
                <a:effectLst/>
                <a:latin typeface="+mn-lt"/>
                <a:ea typeface="+mn-ea"/>
                <a:cs typeface="+mn-cs"/>
              </a:rPr>
              <a:t>surface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temp </a:t>
            </a:r>
            <a:r>
              <a:rPr lang="en-US" sz="1200" kern="1200" dirty="0">
                <a:solidFill>
                  <a:schemeClr val="tx1"/>
                </a:solidFill>
                <a:effectLst/>
                <a:latin typeface="+mn-lt"/>
                <a:ea typeface="+mn-ea"/>
                <a:cs typeface="+mn-cs"/>
              </a:rPr>
              <a:t>line on the graph is always above the air temp line”). Students also draw an arrow to the part of the graph that corresponds to their observation. Remind students to avoid “because” statements and focus on observations only. Conduct a short discussion highlighting where students have similar or different observations.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 Write “What It Means” statements. </a:t>
            </a:r>
            <a:r>
              <a:rPr lang="en-US" sz="1200" kern="1200" dirty="0">
                <a:solidFill>
                  <a:schemeClr val="tx1"/>
                </a:solidFill>
                <a:effectLst/>
                <a:latin typeface="+mn-lt"/>
                <a:ea typeface="+mn-ea"/>
                <a:cs typeface="+mn-cs"/>
              </a:rPr>
              <a:t>To the side of each “What I See” statement (observation) students draw the “What </a:t>
            </a:r>
            <a:r>
              <a:rPr lang="en-US" sz="1200" kern="1200" dirty="0" smtClean="0">
                <a:solidFill>
                  <a:schemeClr val="tx1"/>
                </a:solidFill>
                <a:effectLst/>
                <a:latin typeface="+mn-lt"/>
                <a:ea typeface="+mn-ea"/>
                <a:cs typeface="+mn-cs"/>
              </a:rPr>
              <a:t>It </a:t>
            </a:r>
            <a:r>
              <a:rPr lang="en-US" sz="1200" kern="1200" dirty="0">
                <a:solidFill>
                  <a:schemeClr val="tx1"/>
                </a:solidFill>
                <a:effectLst/>
                <a:latin typeface="+mn-lt"/>
                <a:ea typeface="+mn-ea"/>
                <a:cs typeface="+mn-cs"/>
              </a:rPr>
              <a:t>Means” icon and then an explanation (e.g., “The surface is warmer than the air”). Each What I See statement should have a What </a:t>
            </a:r>
            <a:r>
              <a:rPr lang="en-US" sz="1200" kern="1200" dirty="0" smtClean="0">
                <a:solidFill>
                  <a:schemeClr val="tx1"/>
                </a:solidFill>
                <a:effectLst/>
                <a:latin typeface="+mn-lt"/>
                <a:ea typeface="+mn-ea"/>
                <a:cs typeface="+mn-cs"/>
              </a:rPr>
              <a:t>It Means statement </a:t>
            </a:r>
            <a:r>
              <a:rPr lang="en-US" sz="1200" kern="1200" dirty="0">
                <a:solidFill>
                  <a:schemeClr val="tx1"/>
                </a:solidFill>
                <a:effectLst/>
                <a:latin typeface="+mn-lt"/>
                <a:ea typeface="+mn-ea"/>
                <a:cs typeface="+mn-cs"/>
              </a:rPr>
              <a:t>next to it. These statements are students’ interpretations of what is happening in each part of the graph. Conduct a discussion about students’ ideas. Because students are still exploring, it is okay for them to have incomplete explanations. Focus on accurate observations and logical, even if incomplete, explanations. </a:t>
            </a:r>
          </a:p>
        </p:txBody>
      </p:sp>
      <p:sp>
        <p:nvSpPr>
          <p:cNvPr id="4" name="Slide Number Placeholder 3"/>
          <p:cNvSpPr>
            <a:spLocks noGrp="1"/>
          </p:cNvSpPr>
          <p:nvPr>
            <p:ph type="sldNum" sz="quarter" idx="10"/>
          </p:nvPr>
        </p:nvSpPr>
        <p:spPr/>
        <p:txBody>
          <a:bodyPr/>
          <a:lstStyle/>
          <a:p>
            <a:fld id="{550176A7-6163-0043-9EA2-FC36E2A9A9F8}" type="slidenum">
              <a:rPr lang="en-US" smtClean="0"/>
              <a:pPr/>
              <a:t>20</a:t>
            </a:fld>
            <a:endParaRPr lang="en-US"/>
          </a:p>
        </p:txBody>
      </p:sp>
    </p:spTree>
    <p:extLst>
      <p:ext uri="{BB962C8B-B14F-4D97-AF65-F5344CB8AC3E}">
        <p14:creationId xmlns:p14="http://schemas.microsoft.com/office/powerpoint/2010/main" val="32864170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Ask students to share what they learned from the surface temperature and air temperature analysis. </a:t>
            </a:r>
            <a:r>
              <a:rPr lang="en-US" sz="1200" kern="1200" dirty="0">
                <a:solidFill>
                  <a:schemeClr val="tx1"/>
                </a:solidFill>
                <a:effectLst/>
                <a:latin typeface="+mn-lt"/>
                <a:ea typeface="+mn-ea"/>
                <a:cs typeface="+mn-cs"/>
              </a:rPr>
              <a:t>Have students reflect on how the Virtual Ballooning data and the Longmont Data Set have informed their thinking. One important finding is that the surface is warmer than the air above it but that the two temperatures mirror each other as the Sun heats the Earth. Add this idea to the Model Idea Tracker.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Model Ideas: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surface is warmer than the air above it.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air near the ground is warmer than air closer to where clouds form. </a:t>
            </a:r>
          </a:p>
          <a:p>
            <a:endParaRPr lang="en-US" dirty="0"/>
          </a:p>
        </p:txBody>
      </p:sp>
      <p:sp>
        <p:nvSpPr>
          <p:cNvPr id="4" name="Slide Number Placeholder 3"/>
          <p:cNvSpPr>
            <a:spLocks noGrp="1"/>
          </p:cNvSpPr>
          <p:nvPr>
            <p:ph type="sldNum" sz="quarter" idx="10"/>
          </p:nvPr>
        </p:nvSpPr>
        <p:spPr/>
        <p:txBody>
          <a:bodyPr/>
          <a:lstStyle/>
          <a:p>
            <a:fld id="{550176A7-6163-0043-9EA2-FC36E2A9A9F8}" type="slidenum">
              <a:rPr lang="en-US" smtClean="0"/>
              <a:pPr/>
              <a:t>21</a:t>
            </a:fld>
            <a:endParaRPr lang="en-US"/>
          </a:p>
        </p:txBody>
      </p:sp>
    </p:spTree>
    <p:extLst>
      <p:ext uri="{BB962C8B-B14F-4D97-AF65-F5344CB8AC3E}">
        <p14:creationId xmlns:p14="http://schemas.microsoft.com/office/powerpoint/2010/main" val="6867924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rPr>
              <a:t>Lesson 3: Step 5 of the </a:t>
            </a:r>
            <a:r>
              <a:rPr lang="en-US" sz="1200" b="1" dirty="0" smtClean="0">
                <a:effectLst/>
              </a:rPr>
              <a:t>Student </a:t>
            </a:r>
            <a:r>
              <a:rPr lang="en-US" sz="1200" b="1" dirty="0">
                <a:effectLst/>
              </a:rPr>
              <a:t>A</a:t>
            </a:r>
            <a:r>
              <a:rPr lang="en-US" sz="1200" b="1" dirty="0" smtClean="0">
                <a:effectLst/>
              </a:rPr>
              <a:t>ctivity </a:t>
            </a:r>
            <a:r>
              <a:rPr lang="en-US" sz="1200" b="1" dirty="0">
                <a:effectLst/>
              </a:rPr>
              <a:t>S</a:t>
            </a:r>
            <a:r>
              <a:rPr lang="en-US" sz="1200" b="1" dirty="0" smtClean="0">
                <a:effectLst/>
              </a:rPr>
              <a:t>heet</a:t>
            </a:r>
            <a:endParaRPr lang="en-US" sz="1200" b="1"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effectLst/>
            </a:endParaRPr>
          </a:p>
          <a:p>
            <a:r>
              <a:rPr lang="en-US" sz="1200" b="1" kern="1200" dirty="0">
                <a:solidFill>
                  <a:schemeClr val="tx1"/>
                </a:solidFill>
                <a:effectLst/>
                <a:latin typeface="+mn-lt"/>
                <a:ea typeface="+mn-ea"/>
                <a:cs typeface="+mn-cs"/>
              </a:rPr>
              <a:t>Introduce the Working Model for explaining temperature patterns. </a:t>
            </a:r>
            <a:r>
              <a:rPr lang="en-US" sz="1200" kern="1200" dirty="0">
                <a:solidFill>
                  <a:schemeClr val="tx1"/>
                </a:solidFill>
                <a:effectLst/>
                <a:latin typeface="+mn-lt"/>
                <a:ea typeface="+mn-ea"/>
                <a:cs typeface="+mn-cs"/>
              </a:rPr>
              <a:t>In </a:t>
            </a:r>
            <a:r>
              <a:rPr lang="en-US" sz="1200" i="1" kern="1200" dirty="0">
                <a:solidFill>
                  <a:schemeClr val="tx1"/>
                </a:solidFill>
                <a:effectLst/>
                <a:latin typeface="+mn-lt"/>
                <a:ea typeface="+mn-ea"/>
                <a:cs typeface="+mn-cs"/>
              </a:rPr>
              <a:t>Lesson 3: Step 5, </a:t>
            </a:r>
            <a:r>
              <a:rPr lang="en-US" sz="1200" kern="1200" dirty="0">
                <a:solidFill>
                  <a:schemeClr val="tx1"/>
                </a:solidFill>
                <a:effectLst/>
                <a:latin typeface="+mn-lt"/>
                <a:ea typeface="+mn-ea"/>
                <a:cs typeface="+mn-cs"/>
              </a:rPr>
              <a:t>students will develop a Working Model of surface heating to explain temperature patterns, with the ground surface having the warmest temperatures and temperature decreasing with altitude. This is a Working Model because it’s a work in progress and does not capture a complete representation of the system, only part of the system.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Draw and label a Working Model individually. </a:t>
            </a:r>
            <a:r>
              <a:rPr lang="en-US" sz="1200" kern="1200" dirty="0">
                <a:solidFill>
                  <a:schemeClr val="tx1"/>
                </a:solidFill>
                <a:effectLst/>
                <a:latin typeface="+mn-lt"/>
                <a:ea typeface="+mn-ea"/>
                <a:cs typeface="+mn-cs"/>
              </a:rPr>
              <a:t>Before students begin their model, preview the items listed on </a:t>
            </a:r>
            <a:r>
              <a:rPr lang="en-US" sz="1200" i="1" kern="1200" dirty="0">
                <a:solidFill>
                  <a:schemeClr val="tx1"/>
                </a:solidFill>
                <a:effectLst/>
                <a:latin typeface="+mn-lt"/>
                <a:ea typeface="+mn-ea"/>
                <a:cs typeface="+mn-cs"/>
              </a:rPr>
              <a:t>Lesson 3: Step 5</a:t>
            </a:r>
            <a:r>
              <a:rPr lang="en-US" sz="1200" kern="1200" dirty="0">
                <a:solidFill>
                  <a:schemeClr val="tx1"/>
                </a:solidFill>
                <a:effectLst/>
                <a:latin typeface="+mn-lt"/>
                <a:ea typeface="+mn-ea"/>
                <a:cs typeface="+mn-cs"/>
              </a:rPr>
              <a:t> of their student activity sheets to provide guidance about what their models need to explain and the question their models are trying to answer: </a:t>
            </a:r>
            <a:r>
              <a:rPr lang="en-US" sz="1200" i="1" kern="1200" dirty="0">
                <a:solidFill>
                  <a:schemeClr val="tx1"/>
                </a:solidFill>
                <a:effectLst/>
                <a:latin typeface="+mn-lt"/>
                <a:ea typeface="+mn-ea"/>
                <a:cs typeface="+mn-cs"/>
              </a:rPr>
              <a:t>“Why does the surface temperature warm over the day, and why is the surface warmer than the air above it</a:t>
            </a:r>
            <a:r>
              <a:rPr lang="en-US" sz="1200" i="1" kern="1200" dirty="0" smtClean="0">
                <a:solidFill>
                  <a:schemeClr val="tx1"/>
                </a:solidFill>
                <a:effectLst/>
                <a:latin typeface="+mn-lt"/>
                <a:ea typeface="+mn-ea"/>
                <a:cs typeface="+mn-cs"/>
              </a:rPr>
              <a:t>?”</a:t>
            </a:r>
            <a:r>
              <a:rPr lang="en-US" sz="1200" i="1"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Their </a:t>
            </a:r>
            <a:r>
              <a:rPr lang="en-US" sz="1200" kern="1200" dirty="0">
                <a:solidFill>
                  <a:schemeClr val="tx1"/>
                </a:solidFill>
                <a:effectLst/>
                <a:latin typeface="+mn-lt"/>
                <a:ea typeface="+mn-ea"/>
                <a:cs typeface="+mn-cs"/>
              </a:rPr>
              <a:t>models should describe connections between sunlight heating Earth’s surface and the temperature pattern they’ve observed, particularly why the surface is warmer than the air above it, which leads into the next lesson on warm air rising. These models will vary in sophistication based on prior learning of particle models, temperature, and thermal energy transfer. </a:t>
            </a:r>
          </a:p>
          <a:p>
            <a:endParaRPr lang="en-US" dirty="0"/>
          </a:p>
        </p:txBody>
      </p:sp>
      <p:sp>
        <p:nvSpPr>
          <p:cNvPr id="4" name="Slide Number Placeholder 3"/>
          <p:cNvSpPr>
            <a:spLocks noGrp="1"/>
          </p:cNvSpPr>
          <p:nvPr>
            <p:ph type="sldNum" sz="quarter" idx="10"/>
          </p:nvPr>
        </p:nvSpPr>
        <p:spPr/>
        <p:txBody>
          <a:bodyPr/>
          <a:lstStyle/>
          <a:p>
            <a:fld id="{550176A7-6163-0043-9EA2-FC36E2A9A9F8}" type="slidenum">
              <a:rPr lang="en-US" smtClean="0"/>
              <a:pPr/>
              <a:t>22</a:t>
            </a:fld>
            <a:endParaRPr lang="en-US"/>
          </a:p>
        </p:txBody>
      </p:sp>
    </p:spTree>
    <p:extLst>
      <p:ext uri="{BB962C8B-B14F-4D97-AF65-F5344CB8AC3E}">
        <p14:creationId xmlns:p14="http://schemas.microsoft.com/office/powerpoint/2010/main" val="9749708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Share and revise Working Models in small groups. </a:t>
            </a:r>
            <a:r>
              <a:rPr lang="en-US" sz="1200" kern="1200" dirty="0">
                <a:solidFill>
                  <a:schemeClr val="tx1"/>
                </a:solidFill>
                <a:effectLst/>
                <a:latin typeface="+mn-lt"/>
                <a:ea typeface="+mn-ea"/>
                <a:cs typeface="+mn-cs"/>
              </a:rPr>
              <a:t>Arrange students in small groups to share their models. Students should revise their models based on feedback from their group.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Discuss Working Models in whole group discussion. </a:t>
            </a:r>
            <a:r>
              <a:rPr lang="en-US" sz="1200" kern="1200" dirty="0">
                <a:solidFill>
                  <a:schemeClr val="tx1"/>
                </a:solidFill>
                <a:effectLst/>
                <a:latin typeface="+mn-lt"/>
                <a:ea typeface="+mn-ea"/>
                <a:cs typeface="+mn-cs"/>
              </a:rPr>
              <a:t>Have students share how they represented different parts of the model and allow the students time to debate how they want to represent those parts as a class. Students can make edits to their models as the class discusses these models. As students discuss their thinking, check the Model Idea Tracker to add to the tracker or update the Model Ideas.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Suggested prompts for discussion: </a:t>
            </a: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Why do we think surface temperature is warmer than the air temperature above it? </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How is the warm air moving? Does this match our temperature pattern? </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More advanced question for students with prior knowledge on particles and temperature: What’s happening to the air molecules when they are heated near the surface?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50176A7-6163-0043-9EA2-FC36E2A9A9F8}" type="slidenum">
              <a:rPr lang="en-US" smtClean="0"/>
              <a:pPr/>
              <a:t>23</a:t>
            </a:fld>
            <a:endParaRPr lang="en-US"/>
          </a:p>
        </p:txBody>
      </p:sp>
    </p:spTree>
    <p:extLst>
      <p:ext uri="{BB962C8B-B14F-4D97-AF65-F5344CB8AC3E}">
        <p14:creationId xmlns:p14="http://schemas.microsoft.com/office/powerpoint/2010/main" val="10952683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Lesson 3: Step 6 of the </a:t>
            </a:r>
            <a:r>
              <a:rPr lang="en-US" sz="1200" b="1" kern="1200" dirty="0" smtClean="0">
                <a:solidFill>
                  <a:schemeClr val="tx1"/>
                </a:solidFill>
                <a:effectLst/>
                <a:latin typeface="+mn-lt"/>
                <a:ea typeface="+mn-ea"/>
                <a:cs typeface="+mn-cs"/>
              </a:rPr>
              <a:t>Student </a:t>
            </a:r>
            <a:r>
              <a:rPr lang="en-US" sz="1200" b="1" kern="1200" dirty="0">
                <a:solidFill>
                  <a:schemeClr val="tx1"/>
                </a:solidFill>
                <a:effectLst/>
                <a:latin typeface="+mn-lt"/>
                <a:ea typeface="+mn-ea"/>
                <a:cs typeface="+mn-cs"/>
              </a:rPr>
              <a:t>A</a:t>
            </a:r>
            <a:r>
              <a:rPr lang="en-US" sz="1200" b="1" kern="1200" dirty="0" smtClean="0">
                <a:solidFill>
                  <a:schemeClr val="tx1"/>
                </a:solidFill>
                <a:effectLst/>
                <a:latin typeface="+mn-lt"/>
                <a:ea typeface="+mn-ea"/>
                <a:cs typeface="+mn-cs"/>
              </a:rPr>
              <a:t>ctivity </a:t>
            </a:r>
            <a:r>
              <a:rPr lang="en-US" sz="1200" b="1" kern="1200" dirty="0">
                <a:solidFill>
                  <a:schemeClr val="tx1"/>
                </a:solidFill>
                <a:effectLst/>
                <a:latin typeface="+mn-lt"/>
                <a:ea typeface="+mn-ea"/>
                <a:cs typeface="+mn-cs"/>
              </a:rPr>
              <a:t>S</a:t>
            </a:r>
            <a:r>
              <a:rPr lang="en-US" sz="1200" b="1" kern="1200" dirty="0" smtClean="0">
                <a:solidFill>
                  <a:schemeClr val="tx1"/>
                </a:solidFill>
                <a:effectLst/>
                <a:latin typeface="+mn-lt"/>
                <a:ea typeface="+mn-ea"/>
                <a:cs typeface="+mn-cs"/>
              </a:rPr>
              <a:t>heet</a:t>
            </a:r>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Connect the Working Model to an isolated storm. </a:t>
            </a:r>
            <a:r>
              <a:rPr lang="en-US" sz="1200" kern="1200" dirty="0">
                <a:solidFill>
                  <a:schemeClr val="tx1"/>
                </a:solidFill>
                <a:effectLst/>
                <a:latin typeface="+mn-lt"/>
                <a:ea typeface="+mn-ea"/>
                <a:cs typeface="+mn-cs"/>
              </a:rPr>
              <a:t>In </a:t>
            </a:r>
            <a:r>
              <a:rPr lang="en-US" sz="1200" i="1" kern="1200" dirty="0">
                <a:solidFill>
                  <a:schemeClr val="tx1"/>
                </a:solidFill>
                <a:effectLst/>
                <a:latin typeface="+mn-lt"/>
                <a:ea typeface="+mn-ea"/>
                <a:cs typeface="+mn-cs"/>
              </a:rPr>
              <a:t>Lesson 3: Step 6</a:t>
            </a:r>
            <a:r>
              <a:rPr lang="en-US" sz="1200" kern="1200" dirty="0">
                <a:solidFill>
                  <a:schemeClr val="tx1"/>
                </a:solidFill>
                <a:effectLst/>
                <a:latin typeface="+mn-lt"/>
                <a:ea typeface="+mn-ea"/>
                <a:cs typeface="+mn-cs"/>
              </a:rPr>
              <a:t>, have students discuss their ideas about how the temperature patterns relate to the formation of clouds and storms. In particular, have students think about why these types of storms tend to happen in the afternoon, after the Sun has been up for hours. </a:t>
            </a:r>
          </a:p>
        </p:txBody>
      </p:sp>
      <p:sp>
        <p:nvSpPr>
          <p:cNvPr id="4" name="Slide Number Placeholder 3"/>
          <p:cNvSpPr>
            <a:spLocks noGrp="1"/>
          </p:cNvSpPr>
          <p:nvPr>
            <p:ph type="sldNum" sz="quarter" idx="10"/>
          </p:nvPr>
        </p:nvSpPr>
        <p:spPr/>
        <p:txBody>
          <a:bodyPr/>
          <a:lstStyle/>
          <a:p>
            <a:fld id="{550176A7-6163-0043-9EA2-FC36E2A9A9F8}" type="slidenum">
              <a:rPr lang="en-US" smtClean="0"/>
              <a:pPr/>
              <a:t>24</a:t>
            </a:fld>
            <a:endParaRPr lang="en-US"/>
          </a:p>
        </p:txBody>
      </p:sp>
    </p:spTree>
    <p:extLst>
      <p:ext uri="{BB962C8B-B14F-4D97-AF65-F5344CB8AC3E}">
        <p14:creationId xmlns:p14="http://schemas.microsoft.com/office/powerpoint/2010/main" val="5390028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50176A7-6163-0043-9EA2-FC36E2A9A9F8}" type="slidenum">
              <a:rPr lang="en-US" smtClean="0"/>
              <a:pPr/>
              <a:t>25</a:t>
            </a:fld>
            <a:endParaRPr lang="en-US"/>
          </a:p>
        </p:txBody>
      </p:sp>
    </p:spTree>
    <p:extLst>
      <p:ext uri="{BB962C8B-B14F-4D97-AF65-F5344CB8AC3E}">
        <p14:creationId xmlns:p14="http://schemas.microsoft.com/office/powerpoint/2010/main" val="4444002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Navigate from the previous activity. </a:t>
            </a:r>
            <a:r>
              <a:rPr lang="en-US" sz="1200" kern="1200" dirty="0">
                <a:solidFill>
                  <a:schemeClr val="tx1"/>
                </a:solidFill>
                <a:effectLst/>
                <a:latin typeface="+mn-lt"/>
                <a:ea typeface="+mn-ea"/>
                <a:cs typeface="+mn-cs"/>
              </a:rPr>
              <a:t>At the end of the previous activity, students discussed how temperature could be related to storms forming. Have students review their ideas before beginning the next activity. </a:t>
            </a:r>
          </a:p>
          <a:p>
            <a:endParaRPr lang="en-US" dirty="0"/>
          </a:p>
        </p:txBody>
      </p:sp>
      <p:sp>
        <p:nvSpPr>
          <p:cNvPr id="4" name="Slide Number Placeholder 3"/>
          <p:cNvSpPr>
            <a:spLocks noGrp="1"/>
          </p:cNvSpPr>
          <p:nvPr>
            <p:ph type="sldNum" sz="quarter" idx="10"/>
          </p:nvPr>
        </p:nvSpPr>
        <p:spPr/>
        <p:txBody>
          <a:bodyPr/>
          <a:lstStyle/>
          <a:p>
            <a:fld id="{550176A7-6163-0043-9EA2-FC36E2A9A9F8}" type="slidenum">
              <a:rPr lang="en-US" smtClean="0"/>
              <a:pPr/>
              <a:t>26</a:t>
            </a:fld>
            <a:endParaRPr lang="en-US"/>
          </a:p>
        </p:txBody>
      </p:sp>
    </p:spTree>
    <p:extLst>
      <p:ext uri="{BB962C8B-B14F-4D97-AF65-F5344CB8AC3E}">
        <p14:creationId xmlns:p14="http://schemas.microsoft.com/office/powerpoint/2010/main" val="36194153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Brainstorm ideas about a sunny day vs. a stormy day. </a:t>
            </a:r>
            <a:r>
              <a:rPr lang="en-US" sz="1200" kern="1200" dirty="0">
                <a:solidFill>
                  <a:schemeClr val="tx1"/>
                </a:solidFill>
                <a:effectLst/>
                <a:latin typeface="+mn-lt"/>
                <a:ea typeface="+mn-ea"/>
                <a:cs typeface="+mn-cs"/>
              </a:rPr>
              <a:t>Get students thinking about data comparisons between a sunny day and a stormy day.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Pose the following questions: </a:t>
            </a: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How can one day be warm and sunny, while the next day is still warm but with an isolated storm? </a:t>
            </a: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What is different about the two days? </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What weather measurements might help to answer these questions?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50176A7-6163-0043-9EA2-FC36E2A9A9F8}" type="slidenum">
              <a:rPr lang="en-US" smtClean="0"/>
              <a:pPr/>
              <a:t>27</a:t>
            </a:fld>
            <a:endParaRPr lang="en-US"/>
          </a:p>
        </p:txBody>
      </p:sp>
    </p:spTree>
    <p:extLst>
      <p:ext uri="{BB962C8B-B14F-4D97-AF65-F5344CB8AC3E}">
        <p14:creationId xmlns:p14="http://schemas.microsoft.com/office/powerpoint/2010/main" val="9471564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Lesson 4: Step 1 of the </a:t>
            </a:r>
            <a:r>
              <a:rPr lang="en-US" sz="1200" b="1" kern="1200" dirty="0" smtClean="0">
                <a:solidFill>
                  <a:schemeClr val="tx1"/>
                </a:solidFill>
                <a:effectLst/>
                <a:latin typeface="+mn-lt"/>
                <a:ea typeface="+mn-ea"/>
                <a:cs typeface="+mn-cs"/>
              </a:rPr>
              <a:t>Student </a:t>
            </a:r>
            <a:r>
              <a:rPr lang="en-US" sz="1200" b="1" kern="1200" dirty="0">
                <a:solidFill>
                  <a:schemeClr val="tx1"/>
                </a:solidFill>
                <a:effectLst/>
                <a:latin typeface="+mn-lt"/>
                <a:ea typeface="+mn-ea"/>
                <a:cs typeface="+mn-cs"/>
              </a:rPr>
              <a:t>A</a:t>
            </a:r>
            <a:r>
              <a:rPr lang="en-US" sz="1200" b="1" kern="1200" dirty="0" smtClean="0">
                <a:solidFill>
                  <a:schemeClr val="tx1"/>
                </a:solidFill>
                <a:effectLst/>
                <a:latin typeface="+mn-lt"/>
                <a:ea typeface="+mn-ea"/>
                <a:cs typeface="+mn-cs"/>
              </a:rPr>
              <a:t>ctivity </a:t>
            </a:r>
            <a:r>
              <a:rPr lang="en-US" sz="1200" b="1" kern="1200" dirty="0">
                <a:solidFill>
                  <a:schemeClr val="tx1"/>
                </a:solidFill>
                <a:effectLst/>
                <a:latin typeface="+mn-lt"/>
                <a:ea typeface="+mn-ea"/>
                <a:cs typeface="+mn-cs"/>
              </a:rPr>
              <a:t>S</a:t>
            </a:r>
            <a:r>
              <a:rPr lang="en-US" sz="1200" b="1" kern="1200" dirty="0" smtClean="0">
                <a:solidFill>
                  <a:schemeClr val="tx1"/>
                </a:solidFill>
                <a:effectLst/>
                <a:latin typeface="+mn-lt"/>
                <a:ea typeface="+mn-ea"/>
                <a:cs typeface="+mn-cs"/>
              </a:rPr>
              <a:t>heet</a:t>
            </a:r>
            <a:endParaRPr lang="en-US" sz="1200" b="1" kern="1200" dirty="0">
              <a:solidFill>
                <a:schemeClr val="tx1"/>
              </a:solidFill>
              <a:effectLst/>
              <a:latin typeface="+mn-lt"/>
              <a:ea typeface="+mn-ea"/>
              <a:cs typeface="+mn-cs"/>
            </a:endParaRPr>
          </a:p>
          <a:p>
            <a:endParaRPr lang="en-US" b="1" dirty="0">
              <a:solidFill>
                <a:srgbClr val="403F41"/>
              </a:solidFill>
              <a:effectLst/>
              <a:latin typeface="+mj-lt"/>
            </a:endParaRPr>
          </a:p>
          <a:p>
            <a:r>
              <a:rPr lang="en-US" b="1" dirty="0">
                <a:solidFill>
                  <a:srgbClr val="403F41"/>
                </a:solidFill>
                <a:effectLst/>
                <a:latin typeface="+mj-lt"/>
              </a:rPr>
              <a:t>Orient students to the sunny day and stormy day data. </a:t>
            </a:r>
            <a:r>
              <a:rPr lang="en-US" dirty="0">
                <a:solidFill>
                  <a:srgbClr val="403F41"/>
                </a:solidFill>
                <a:effectLst/>
                <a:latin typeface="+mj-lt"/>
              </a:rPr>
              <a:t>Direct students’ attention to </a:t>
            </a:r>
            <a:r>
              <a:rPr lang="en-US" i="1" dirty="0">
                <a:solidFill>
                  <a:srgbClr val="403F41"/>
                </a:solidFill>
                <a:effectLst/>
                <a:latin typeface="+mj-lt"/>
              </a:rPr>
              <a:t>Lesson 4: Step 1 </a:t>
            </a:r>
            <a:r>
              <a:rPr lang="en-US" dirty="0">
                <a:solidFill>
                  <a:srgbClr val="403F41"/>
                </a:solidFill>
                <a:effectLst/>
                <a:latin typeface="+mj-lt"/>
              </a:rPr>
              <a:t>of their student activity sheets. Students will compare air temperature on a stormy day and a sunny day. You can use the </a:t>
            </a:r>
            <a:r>
              <a:rPr lang="en-US" sz="1200" kern="1200" dirty="0" smtClean="0">
                <a:solidFill>
                  <a:schemeClr val="tx1"/>
                </a:solidFill>
                <a:effectLst/>
                <a:latin typeface="+mn-lt"/>
                <a:ea typeface="+mn-ea"/>
                <a:cs typeface="+mn-cs"/>
              </a:rPr>
              <a:t>I</a:t>
            </a:r>
            <a:r>
              <a:rPr lang="en-US" sz="1200" kern="1200" baseline="30000" dirty="0" smtClean="0">
                <a:solidFill>
                  <a:schemeClr val="tx1"/>
                </a:solidFill>
                <a:effectLst/>
                <a:latin typeface="+mn-lt"/>
                <a:ea typeface="+mn-ea"/>
                <a:cs typeface="+mn-cs"/>
              </a:rPr>
              <a:t>2</a:t>
            </a:r>
            <a:r>
              <a:rPr lang="en-US" dirty="0" smtClean="0">
                <a:solidFill>
                  <a:srgbClr val="403F41"/>
                </a:solidFill>
                <a:effectLst/>
                <a:latin typeface="+mj-lt"/>
              </a:rPr>
              <a:t> </a:t>
            </a:r>
            <a:r>
              <a:rPr lang="en-US" dirty="0">
                <a:solidFill>
                  <a:srgbClr val="403F41"/>
                </a:solidFill>
                <a:effectLst/>
                <a:latin typeface="+mj-lt"/>
              </a:rPr>
              <a:t>Sensemaking Strategy, or another graph interpretation strategy, for this activity.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j-lt"/>
            </a:endParaRPr>
          </a:p>
          <a:p>
            <a:r>
              <a:rPr lang="en-US" sz="1200" b="1" kern="1200" dirty="0">
                <a:solidFill>
                  <a:schemeClr val="tx1"/>
                </a:solidFill>
                <a:effectLst/>
                <a:latin typeface="+mj-lt"/>
                <a:ea typeface="+mn-ea"/>
                <a:cs typeface="+mn-cs"/>
              </a:rPr>
              <a:t>SUNNY DAY AND STORMY DAY DATA </a:t>
            </a:r>
            <a:endParaRPr lang="en-US" sz="1200" kern="1200" dirty="0">
              <a:solidFill>
                <a:schemeClr val="tx1"/>
              </a:solidFill>
              <a:effectLst/>
              <a:latin typeface="+mj-lt"/>
              <a:ea typeface="+mn-ea"/>
              <a:cs typeface="+mn-cs"/>
            </a:endParaRPr>
          </a:p>
          <a:p>
            <a:r>
              <a:rPr lang="en-US" sz="1200" b="0" kern="1200" dirty="0">
                <a:solidFill>
                  <a:schemeClr val="tx1"/>
                </a:solidFill>
                <a:effectLst/>
                <a:latin typeface="+mj-lt"/>
                <a:ea typeface="+mn-ea"/>
                <a:cs typeface="+mn-cs"/>
              </a:rPr>
              <a:t>The temperature and (relative) humidity data set comes from a local automated weather station in Albuquerque, New Mexico. The data can be found online through Weather Underground and the U.S. National Weather Service. The July 29, 2017 plot is from a sunny day, while it was a stormy day on July 31, 2017.</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Analyze the sunny day and stormy day data. </a:t>
            </a:r>
            <a:r>
              <a:rPr lang="en-US" sz="1200" kern="1200" dirty="0">
                <a:solidFill>
                  <a:schemeClr val="tx1"/>
                </a:solidFill>
                <a:effectLst/>
                <a:latin typeface="+mn-lt"/>
                <a:ea typeface="+mn-ea"/>
                <a:cs typeface="+mn-cs"/>
              </a:rPr>
              <a:t>Give students time to analyze and interpret the graphs in partners or small groups. Encourage students to write on the graphs using WIS and WIM statements if using the I</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Sensemaking Strategy.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Identify air temperature patterns. </a:t>
            </a:r>
            <a:r>
              <a:rPr lang="en-US" sz="1200" kern="1200" dirty="0">
                <a:solidFill>
                  <a:schemeClr val="tx1"/>
                </a:solidFill>
                <a:effectLst/>
                <a:latin typeface="+mn-lt"/>
                <a:ea typeface="+mn-ea"/>
                <a:cs typeface="+mn-cs"/>
              </a:rPr>
              <a:t>Ask students to describe the sunny day and stormy day temperature patterns. Ask students to share and compare the patterns they observed in the air temperature graphs. The following two patterns should emerge from these discussions: </a:t>
            </a: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Sunny pattern: </a:t>
            </a:r>
            <a:r>
              <a:rPr lang="en-US" sz="1200" kern="1200" dirty="0">
                <a:solidFill>
                  <a:schemeClr val="tx1"/>
                </a:solidFill>
                <a:effectLst/>
                <a:latin typeface="+mn-lt"/>
                <a:ea typeface="+mn-ea"/>
                <a:cs typeface="+mn-cs"/>
              </a:rPr>
              <a:t>Temperature gradually warms and then gradually cools on a sunny day </a:t>
            </a: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Stormy pattern: </a:t>
            </a:r>
            <a:r>
              <a:rPr lang="en-US" sz="1200" kern="1200" dirty="0">
                <a:solidFill>
                  <a:schemeClr val="tx1"/>
                </a:solidFill>
                <a:effectLst/>
                <a:latin typeface="+mn-lt"/>
                <a:ea typeface="+mn-ea"/>
                <a:cs typeface="+mn-cs"/>
              </a:rPr>
              <a:t>Temperature gradually warms but then quickly cools in the afternoon </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Have students circle on their stormy day graph when they think it rained. Ask students to write an explanation about their choice and share their ideas with their group. Prompt several students to share their ideas aloud during whole group discussion. Encourage students to explain what they see in the temperature data that indicates a storm.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550176A7-6163-0043-9EA2-FC36E2A9A9F8}" type="slidenum">
              <a:rPr lang="en-US" smtClean="0"/>
              <a:pPr/>
              <a:t>28</a:t>
            </a:fld>
            <a:endParaRPr lang="en-US"/>
          </a:p>
        </p:txBody>
      </p:sp>
    </p:spTree>
    <p:extLst>
      <p:ext uri="{BB962C8B-B14F-4D97-AF65-F5344CB8AC3E}">
        <p14:creationId xmlns:p14="http://schemas.microsoft.com/office/powerpoint/2010/main" val="20563204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Lesson 4: Step 2 of the </a:t>
            </a:r>
            <a:r>
              <a:rPr lang="en-US" sz="1200" b="1" kern="1200" dirty="0" smtClean="0">
                <a:solidFill>
                  <a:schemeClr val="tx1"/>
                </a:solidFill>
                <a:effectLst/>
                <a:latin typeface="+mn-lt"/>
                <a:ea typeface="+mn-ea"/>
                <a:cs typeface="+mn-cs"/>
              </a:rPr>
              <a:t>Student </a:t>
            </a:r>
            <a:r>
              <a:rPr lang="en-US" sz="1200" b="1" kern="1200" dirty="0">
                <a:solidFill>
                  <a:schemeClr val="tx1"/>
                </a:solidFill>
                <a:effectLst/>
                <a:latin typeface="+mn-lt"/>
                <a:ea typeface="+mn-ea"/>
                <a:cs typeface="+mn-cs"/>
              </a:rPr>
              <a:t>A</a:t>
            </a:r>
            <a:r>
              <a:rPr lang="en-US" sz="1200" b="1" kern="1200" dirty="0" smtClean="0">
                <a:solidFill>
                  <a:schemeClr val="tx1"/>
                </a:solidFill>
                <a:effectLst/>
                <a:latin typeface="+mn-lt"/>
                <a:ea typeface="+mn-ea"/>
                <a:cs typeface="+mn-cs"/>
              </a:rPr>
              <a:t>ctivity </a:t>
            </a:r>
            <a:r>
              <a:rPr lang="en-US" sz="1200" b="1" kern="1200" dirty="0">
                <a:solidFill>
                  <a:schemeClr val="tx1"/>
                </a:solidFill>
                <a:effectLst/>
                <a:latin typeface="+mn-lt"/>
                <a:ea typeface="+mn-ea"/>
                <a:cs typeface="+mn-cs"/>
              </a:rPr>
              <a:t>S</a:t>
            </a:r>
            <a:r>
              <a:rPr lang="en-US" sz="1200" b="1" kern="1200" dirty="0" smtClean="0">
                <a:solidFill>
                  <a:schemeClr val="tx1"/>
                </a:solidFill>
                <a:effectLst/>
                <a:latin typeface="+mn-lt"/>
                <a:ea typeface="+mn-ea"/>
                <a:cs typeface="+mn-cs"/>
              </a:rPr>
              <a:t>heet</a:t>
            </a:r>
            <a:endParaRPr lang="en-US" sz="1200" b="1" kern="1200" dirty="0">
              <a:solidFill>
                <a:schemeClr val="tx1"/>
              </a:solidFill>
              <a:effectLst/>
              <a:latin typeface="+mn-lt"/>
              <a:ea typeface="+mn-ea"/>
              <a:cs typeface="+mn-cs"/>
            </a:endParaRPr>
          </a:p>
          <a:p>
            <a:endParaRPr lang="en-US" sz="1200" b="1" kern="1200" dirty="0">
              <a:solidFill>
                <a:srgbClr val="403F41"/>
              </a:solidFill>
              <a:effectLst/>
              <a:latin typeface="+mn-lt"/>
              <a:ea typeface="+mn-ea"/>
              <a:cs typeface="+mn-cs"/>
            </a:endParaRPr>
          </a:p>
          <a:p>
            <a:r>
              <a:rPr lang="en-US" sz="1200" b="1" kern="1200" dirty="0">
                <a:solidFill>
                  <a:schemeClr val="tx1"/>
                </a:solidFill>
                <a:effectLst/>
                <a:latin typeface="+mn-lt"/>
                <a:ea typeface="+mn-ea"/>
                <a:cs typeface="+mn-cs"/>
              </a:rPr>
              <a:t>Identify humidity patterns. </a:t>
            </a:r>
            <a:r>
              <a:rPr lang="en-US" sz="1200" kern="1200" dirty="0">
                <a:solidFill>
                  <a:schemeClr val="tx1"/>
                </a:solidFill>
                <a:effectLst/>
                <a:latin typeface="+mn-lt"/>
                <a:ea typeface="+mn-ea"/>
                <a:cs typeface="+mn-cs"/>
              </a:rPr>
              <a:t>Direct students to </a:t>
            </a:r>
            <a:r>
              <a:rPr lang="en-US" sz="1200" i="1" kern="1200" dirty="0">
                <a:solidFill>
                  <a:schemeClr val="tx1"/>
                </a:solidFill>
                <a:effectLst/>
                <a:latin typeface="+mn-lt"/>
                <a:ea typeface="+mn-ea"/>
                <a:cs typeface="+mn-cs"/>
              </a:rPr>
              <a:t>Lesson 4: Step 2</a:t>
            </a:r>
            <a:r>
              <a:rPr lang="en-US" sz="1200" kern="1200" dirty="0">
                <a:solidFill>
                  <a:schemeClr val="tx1"/>
                </a:solidFill>
                <a:effectLst/>
                <a:latin typeface="+mn-lt"/>
                <a:ea typeface="+mn-ea"/>
                <a:cs typeface="+mn-cs"/>
              </a:rPr>
              <a:t>, which is the second set of graphs showing humidity over the same times. Tell students that humidity is a way to measure the amount of water vapor, or moisture, in the air. Use the I</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Sensemaking Strategy to help students analyze and interpret the humidity graphs. Ask students to describe the sunny day and stormy day humidity patterns. Ask students to share and compare the patterns they observed in the humidity graphs.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following two patterns should emerge from these discussions: </a:t>
            </a: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Sunny pattern: </a:t>
            </a:r>
            <a:r>
              <a:rPr lang="en-US" sz="1200" kern="1200" dirty="0">
                <a:solidFill>
                  <a:schemeClr val="tx1"/>
                </a:solidFill>
                <a:effectLst/>
                <a:latin typeface="+mn-lt"/>
                <a:ea typeface="+mn-ea"/>
                <a:cs typeface="+mn-cs"/>
              </a:rPr>
              <a:t>Humidity begins high but goes down during the day </a:t>
            </a: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Stormy pattern: </a:t>
            </a:r>
            <a:r>
              <a:rPr lang="en-US" sz="1200" kern="1200" dirty="0">
                <a:solidFill>
                  <a:schemeClr val="tx1"/>
                </a:solidFill>
                <a:effectLst/>
                <a:latin typeface="+mn-lt"/>
                <a:ea typeface="+mn-ea"/>
                <a:cs typeface="+mn-cs"/>
              </a:rPr>
              <a:t>Humidity begins high and starts to go down, then it climbs really high, really quickly in the afternoon/early evening </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Have students circle when it rained on their stormy day humidity graph. Ask students to write an explanation about their choices and share their ideas with their group. </a:t>
            </a:r>
          </a:p>
          <a:p>
            <a:endParaRPr lang="en-US" dirty="0"/>
          </a:p>
        </p:txBody>
      </p:sp>
      <p:sp>
        <p:nvSpPr>
          <p:cNvPr id="4" name="Slide Number Placeholder 3"/>
          <p:cNvSpPr>
            <a:spLocks noGrp="1"/>
          </p:cNvSpPr>
          <p:nvPr>
            <p:ph type="sldNum" sz="quarter" idx="10"/>
          </p:nvPr>
        </p:nvSpPr>
        <p:spPr/>
        <p:txBody>
          <a:bodyPr/>
          <a:lstStyle/>
          <a:p>
            <a:fld id="{550176A7-6163-0043-9EA2-FC36E2A9A9F8}" type="slidenum">
              <a:rPr lang="en-US" smtClean="0"/>
              <a:pPr/>
              <a:t>29</a:t>
            </a:fld>
            <a:endParaRPr lang="en-US"/>
          </a:p>
        </p:txBody>
      </p:sp>
    </p:spTree>
    <p:extLst>
      <p:ext uri="{BB962C8B-B14F-4D97-AF65-F5344CB8AC3E}">
        <p14:creationId xmlns:p14="http://schemas.microsoft.com/office/powerpoint/2010/main" val="42011994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Navigate from the previous lesson. </a:t>
            </a:r>
            <a:r>
              <a:rPr lang="en-US" sz="1200" kern="1200" dirty="0">
                <a:solidFill>
                  <a:schemeClr val="tx1"/>
                </a:solidFill>
                <a:effectLst/>
                <a:latin typeface="+mn-lt"/>
                <a:ea typeface="+mn-ea"/>
                <a:cs typeface="+mn-cs"/>
              </a:rPr>
              <a:t>Give students an opportunity to discuss where they left off in the Anchoring Phenomenon (Lesson 1). Remind students of their questions on the Driving Question Board and the need for further investigation of their questions. </a:t>
            </a:r>
          </a:p>
        </p:txBody>
      </p:sp>
      <p:sp>
        <p:nvSpPr>
          <p:cNvPr id="4" name="Slide Number Placeholder 3"/>
          <p:cNvSpPr>
            <a:spLocks noGrp="1"/>
          </p:cNvSpPr>
          <p:nvPr>
            <p:ph type="sldNum" sz="quarter" idx="10"/>
          </p:nvPr>
        </p:nvSpPr>
        <p:spPr/>
        <p:txBody>
          <a:bodyPr/>
          <a:lstStyle/>
          <a:p>
            <a:fld id="{550176A7-6163-0043-9EA2-FC36E2A9A9F8}" type="slidenum">
              <a:rPr lang="en-US" smtClean="0"/>
              <a:pPr/>
              <a:t>3</a:t>
            </a:fld>
            <a:endParaRPr lang="en-US"/>
          </a:p>
        </p:txBody>
      </p:sp>
    </p:spTree>
    <p:extLst>
      <p:ext uri="{BB962C8B-B14F-4D97-AF65-F5344CB8AC3E}">
        <p14:creationId xmlns:p14="http://schemas.microsoft.com/office/powerpoint/2010/main" val="32478535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Compare air temperature and humidity for a stormy day. </a:t>
            </a:r>
            <a:r>
              <a:rPr lang="en-US" sz="1200" kern="1200" dirty="0">
                <a:solidFill>
                  <a:schemeClr val="tx1"/>
                </a:solidFill>
                <a:effectLst/>
                <a:latin typeface="+mn-lt"/>
                <a:ea typeface="+mn-ea"/>
                <a:cs typeface="+mn-cs"/>
              </a:rPr>
              <a:t>Using both data sets, when does the class think it rained? What were the temperature and humidity conditions that led to this event? Have students articulate what the temperature and humidity was like before, during, and after the storm through a whole class discussion. </a:t>
            </a:r>
          </a:p>
          <a:p>
            <a:endParaRPr lang="en-US" dirty="0"/>
          </a:p>
        </p:txBody>
      </p:sp>
      <p:sp>
        <p:nvSpPr>
          <p:cNvPr id="4" name="Slide Number Placeholder 3"/>
          <p:cNvSpPr>
            <a:spLocks noGrp="1"/>
          </p:cNvSpPr>
          <p:nvPr>
            <p:ph type="sldNum" sz="quarter" idx="10"/>
          </p:nvPr>
        </p:nvSpPr>
        <p:spPr/>
        <p:txBody>
          <a:bodyPr/>
          <a:lstStyle/>
          <a:p>
            <a:fld id="{550176A7-6163-0043-9EA2-FC36E2A9A9F8}" type="slidenum">
              <a:rPr lang="en-US" smtClean="0"/>
              <a:pPr/>
              <a:t>30</a:t>
            </a:fld>
            <a:endParaRPr lang="en-US"/>
          </a:p>
        </p:txBody>
      </p:sp>
    </p:spTree>
    <p:extLst>
      <p:ext uri="{BB962C8B-B14F-4D97-AF65-F5344CB8AC3E}">
        <p14:creationId xmlns:p14="http://schemas.microsoft.com/office/powerpoint/2010/main" val="9314321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Add new ideas to the Model Idea Tracker.</a:t>
            </a:r>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Have students generate new ideas about the stormy day using the air temperature and humidity patterns. Record these on the Model Idea Tracker.</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Model Ideas: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Rising temperature and humidity are good conditions for an isolated storm.</a:t>
            </a: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Rising temperature and low humidity are not good conditions for an isolated storm.</a:t>
            </a:r>
          </a:p>
          <a:p>
            <a:endParaRPr lang="en-US" dirty="0"/>
          </a:p>
        </p:txBody>
      </p:sp>
      <p:sp>
        <p:nvSpPr>
          <p:cNvPr id="4" name="Slide Number Placeholder 3"/>
          <p:cNvSpPr>
            <a:spLocks noGrp="1"/>
          </p:cNvSpPr>
          <p:nvPr>
            <p:ph type="sldNum" sz="quarter" idx="10"/>
          </p:nvPr>
        </p:nvSpPr>
        <p:spPr/>
        <p:txBody>
          <a:bodyPr/>
          <a:lstStyle/>
          <a:p>
            <a:fld id="{550176A7-6163-0043-9EA2-FC36E2A9A9F8}" type="slidenum">
              <a:rPr lang="en-US" smtClean="0"/>
              <a:pPr/>
              <a:t>31</a:t>
            </a:fld>
            <a:endParaRPr lang="en-US"/>
          </a:p>
        </p:txBody>
      </p:sp>
    </p:spTree>
    <p:extLst>
      <p:ext uri="{BB962C8B-B14F-4D97-AF65-F5344CB8AC3E}">
        <p14:creationId xmlns:p14="http://schemas.microsoft.com/office/powerpoint/2010/main" val="21406901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End the discussion transitioning to the next activity on bottle models.</a:t>
            </a:r>
          </a:p>
          <a:p>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If we created a system with warm temperatures and lots of moisture, it would rain, but if we didn’t have warm temperatures or enough moisture, do you think it would rain or not? Let’s see if we can try this out.</a:t>
            </a:r>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550176A7-6163-0043-9EA2-FC36E2A9A9F8}" type="slidenum">
              <a:rPr lang="en-US" smtClean="0"/>
              <a:pPr/>
              <a:t>32</a:t>
            </a:fld>
            <a:endParaRPr lang="en-US"/>
          </a:p>
        </p:txBody>
      </p:sp>
    </p:spTree>
    <p:extLst>
      <p:ext uri="{BB962C8B-B14F-4D97-AF65-F5344CB8AC3E}">
        <p14:creationId xmlns:p14="http://schemas.microsoft.com/office/powerpoint/2010/main" val="20443260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Planning note: The Bottle Model activity can be completed as a lab or a demonstration. There is also a time-lapse video that can be used if time and materials do not allow for a lab or demonstration. Make the necessary modifications to meet your students’ needs based on your available equipment. The purpose of this demonstration is to help students connect the data measurements they just analyzed with visual evidence they can see. The instructions below are written for a class demonstration. See the following page for a description of the demonstration set-up. </a:t>
            </a:r>
            <a:endParaRPr lang="en-US" sz="1200" kern="1200" dirty="0">
              <a:solidFill>
                <a:schemeClr val="tx1"/>
              </a:solidFill>
              <a:effectLst/>
              <a:latin typeface="+mn-lt"/>
              <a:ea typeface="+mn-ea"/>
              <a:cs typeface="+mn-cs"/>
            </a:endParaRPr>
          </a:p>
          <a:p>
            <a:pPr lvl="0"/>
            <a:endParaRPr lang="en-US" sz="1200" b="1" dirty="0">
              <a:effectLst/>
            </a:endParaRPr>
          </a:p>
          <a:p>
            <a:pPr lvl="0"/>
            <a:r>
              <a:rPr lang="en-US" sz="1200" b="1" dirty="0">
                <a:effectLst/>
              </a:rPr>
              <a:t>Navigate from the previous lesson.</a:t>
            </a:r>
            <a:r>
              <a:rPr lang="en-US" sz="1200" dirty="0">
                <a:effectLst/>
              </a:rPr>
              <a:t> </a:t>
            </a:r>
          </a:p>
          <a:p>
            <a:pPr lvl="0"/>
            <a:r>
              <a:rPr lang="en-US" sz="1200" dirty="0">
                <a:effectLst/>
              </a:rPr>
              <a:t>Have students describe the temperature and humidity patterns for a sunny day and stormy day and the need to test these conditions to see if they can create “storms” and “no storms” in a small system.   </a:t>
            </a:r>
            <a:endParaRPr lang="en-US" dirty="0">
              <a:effectLst/>
            </a:endParaRPr>
          </a:p>
        </p:txBody>
      </p:sp>
      <p:sp>
        <p:nvSpPr>
          <p:cNvPr id="4" name="Slide Number Placeholder 3"/>
          <p:cNvSpPr>
            <a:spLocks noGrp="1"/>
          </p:cNvSpPr>
          <p:nvPr>
            <p:ph type="sldNum" sz="quarter" idx="10"/>
          </p:nvPr>
        </p:nvSpPr>
        <p:spPr/>
        <p:txBody>
          <a:bodyPr/>
          <a:lstStyle/>
          <a:p>
            <a:fld id="{550176A7-6163-0043-9EA2-FC36E2A9A9F8}" type="slidenum">
              <a:rPr lang="en-US" smtClean="0"/>
              <a:pPr/>
              <a:t>33</a:t>
            </a:fld>
            <a:endParaRPr lang="en-US"/>
          </a:p>
        </p:txBody>
      </p:sp>
    </p:spTree>
    <p:extLst>
      <p:ext uri="{BB962C8B-B14F-4D97-AF65-F5344CB8AC3E}">
        <p14:creationId xmlns:p14="http://schemas.microsoft.com/office/powerpoint/2010/main" val="31874798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Use temperature and humidity patterns to brainstorm how to build a storm in a bottle. </a:t>
            </a:r>
            <a:r>
              <a:rPr lang="en-US" sz="1200" kern="1200" dirty="0">
                <a:solidFill>
                  <a:schemeClr val="tx1"/>
                </a:solidFill>
                <a:effectLst/>
                <a:latin typeface="+mn-lt"/>
                <a:ea typeface="+mn-ea"/>
                <a:cs typeface="+mn-cs"/>
              </a:rPr>
              <a:t>Ask students to use what they have learned about temperature and humidity to make a storm in a bottle. Provide students with a general idea of how to set-up the experiment and a list of possible materials, but allow students to brainstorm what they would add to a bottle to form a storm versus what they would add so as not to form a storm. </a:t>
            </a:r>
          </a:p>
          <a:p>
            <a:endParaRPr lang="en-US" dirty="0">
              <a:effectLst/>
            </a:endParaRPr>
          </a:p>
          <a:p>
            <a:r>
              <a:rPr lang="en-US" sz="1200" b="1" kern="1200" dirty="0">
                <a:solidFill>
                  <a:schemeClr val="tx1"/>
                </a:solidFill>
                <a:effectLst/>
                <a:latin typeface="+mn-lt"/>
                <a:ea typeface="+mn-ea"/>
                <a:cs typeface="+mn-cs"/>
              </a:rPr>
              <a:t>As a class, decide on two systems, one “sunny day” (no storm) bottle; one “stormy day” (storm) bottle, to test. </a:t>
            </a:r>
            <a:r>
              <a:rPr lang="en-US" sz="1200" kern="1200" dirty="0">
                <a:solidFill>
                  <a:schemeClr val="tx1"/>
                </a:solidFill>
                <a:effectLst/>
                <a:latin typeface="+mn-lt"/>
                <a:ea typeface="+mn-ea"/>
                <a:cs typeface="+mn-cs"/>
              </a:rPr>
              <a:t>Ask student volunteers to help insert the necessary materials into the bottles using a funnel. For wet sand/dirt, insert the dry sand or dirt first, then add water. </a:t>
            </a:r>
          </a:p>
          <a:p>
            <a:endParaRPr lang="en-US" dirty="0"/>
          </a:p>
        </p:txBody>
      </p:sp>
      <p:sp>
        <p:nvSpPr>
          <p:cNvPr id="4" name="Slide Number Placeholder 3"/>
          <p:cNvSpPr>
            <a:spLocks noGrp="1"/>
          </p:cNvSpPr>
          <p:nvPr>
            <p:ph type="sldNum" sz="quarter" idx="10"/>
          </p:nvPr>
        </p:nvSpPr>
        <p:spPr/>
        <p:txBody>
          <a:bodyPr/>
          <a:lstStyle/>
          <a:p>
            <a:fld id="{550176A7-6163-0043-9EA2-FC36E2A9A9F8}" type="slidenum">
              <a:rPr lang="en-US" smtClean="0"/>
              <a:pPr/>
              <a:t>34</a:t>
            </a:fld>
            <a:endParaRPr lang="en-US"/>
          </a:p>
        </p:txBody>
      </p:sp>
    </p:spTree>
    <p:extLst>
      <p:ext uri="{BB962C8B-B14F-4D97-AF65-F5344CB8AC3E}">
        <p14:creationId xmlns:p14="http://schemas.microsoft.com/office/powerpoint/2010/main" val="12054559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Lesson 4: Step 3 of the </a:t>
            </a:r>
            <a:r>
              <a:rPr lang="en-US" sz="1200" b="1" kern="1200" dirty="0" smtClean="0">
                <a:solidFill>
                  <a:schemeClr val="tx1"/>
                </a:solidFill>
                <a:effectLst/>
                <a:latin typeface="+mn-lt"/>
                <a:ea typeface="+mn-ea"/>
                <a:cs typeface="+mn-cs"/>
              </a:rPr>
              <a:t>Student </a:t>
            </a:r>
            <a:r>
              <a:rPr lang="en-US" sz="1200" b="1" kern="1200" dirty="0">
                <a:solidFill>
                  <a:schemeClr val="tx1"/>
                </a:solidFill>
                <a:effectLst/>
                <a:latin typeface="+mn-lt"/>
                <a:ea typeface="+mn-ea"/>
                <a:cs typeface="+mn-cs"/>
              </a:rPr>
              <a:t>A</a:t>
            </a:r>
            <a:r>
              <a:rPr lang="en-US" sz="1200" b="1" kern="1200" dirty="0" smtClean="0">
                <a:solidFill>
                  <a:schemeClr val="tx1"/>
                </a:solidFill>
                <a:effectLst/>
                <a:latin typeface="+mn-lt"/>
                <a:ea typeface="+mn-ea"/>
                <a:cs typeface="+mn-cs"/>
              </a:rPr>
              <a:t>ctivity </a:t>
            </a:r>
            <a:r>
              <a:rPr lang="en-US" sz="1200" b="1" kern="1200" dirty="0">
                <a:solidFill>
                  <a:schemeClr val="tx1"/>
                </a:solidFill>
                <a:effectLst/>
                <a:latin typeface="+mn-lt"/>
                <a:ea typeface="+mn-ea"/>
                <a:cs typeface="+mn-cs"/>
              </a:rPr>
              <a:t>S</a:t>
            </a:r>
            <a:r>
              <a:rPr lang="en-US" sz="1200" b="1" kern="1200" dirty="0" smtClean="0">
                <a:solidFill>
                  <a:schemeClr val="tx1"/>
                </a:solidFill>
                <a:effectLst/>
                <a:latin typeface="+mn-lt"/>
                <a:ea typeface="+mn-ea"/>
                <a:cs typeface="+mn-cs"/>
              </a:rPr>
              <a:t>heet</a:t>
            </a: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effectLs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effectLst/>
              </a:rPr>
              <a:t>See the Lesson 4 Teacher Guide for instructions about the Bottle Model Demonstration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effectLst/>
              </a:rPr>
              <a:t>Bottle Model Time-lapse Video: </a:t>
            </a:r>
            <a:r>
              <a:rPr lang="en-US" sz="1200" u="sng" kern="1200" dirty="0">
                <a:solidFill>
                  <a:schemeClr val="tx1"/>
                </a:solidFill>
                <a:effectLst/>
                <a:latin typeface="+mn-lt"/>
                <a:ea typeface="+mn-ea"/>
                <a:cs typeface="+mn-cs"/>
                <a:hlinkClick r:id="rId3"/>
              </a:rPr>
              <a:t>https://scied.ucar.edu/bottle-model-timelapse</a:t>
            </a:r>
            <a:r>
              <a:rPr lang="en-US" dirty="0">
                <a:effectLst/>
              </a:rPr>
              <a:t> </a:t>
            </a:r>
            <a:endParaRPr lang="en-US" sz="1200" b="1"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effectLst/>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Diagram the lab set-up. </a:t>
            </a:r>
            <a:r>
              <a:rPr lang="en-US" sz="1200" kern="1200" dirty="0">
                <a:solidFill>
                  <a:schemeClr val="tx1"/>
                </a:solidFill>
                <a:effectLst/>
                <a:latin typeface="+mn-lt"/>
                <a:ea typeface="+mn-ea"/>
                <a:cs typeface="+mn-cs"/>
              </a:rPr>
              <a:t>Direct students to </a:t>
            </a:r>
            <a:r>
              <a:rPr lang="en-US" sz="1200" i="1" kern="1200" dirty="0">
                <a:solidFill>
                  <a:schemeClr val="tx1"/>
                </a:solidFill>
                <a:effectLst/>
                <a:latin typeface="+mn-lt"/>
                <a:ea typeface="+mn-ea"/>
                <a:cs typeface="+mn-cs"/>
              </a:rPr>
              <a:t>Lesson 4: Step 3 </a:t>
            </a:r>
            <a:r>
              <a:rPr lang="en-US" sz="1200" kern="1200" dirty="0">
                <a:solidFill>
                  <a:schemeClr val="tx1"/>
                </a:solidFill>
                <a:effectLst/>
                <a:latin typeface="+mn-lt"/>
                <a:ea typeface="+mn-ea"/>
                <a:cs typeface="+mn-cs"/>
              </a:rPr>
              <a:t>to draw the lab set-up and to label the parts of each system and what those parts represent. </a:t>
            </a:r>
          </a:p>
          <a:p>
            <a:endParaRPr lang="en-US" sz="1200" dirty="0">
              <a:effectLst/>
            </a:endParaRPr>
          </a:p>
          <a:p>
            <a:pPr marL="0" indent="0">
              <a:buFont typeface="Arial"/>
              <a:buNone/>
            </a:pP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0176A7-6163-0043-9EA2-FC36E2A9A9F8}" type="slidenum">
              <a:rPr lang="en-US" smtClean="0"/>
              <a:pPr/>
              <a:t>35</a:t>
            </a:fld>
            <a:endParaRPr lang="en-US"/>
          </a:p>
        </p:txBody>
      </p:sp>
    </p:spTree>
    <p:extLst>
      <p:ext uri="{BB962C8B-B14F-4D97-AF65-F5344CB8AC3E}">
        <p14:creationId xmlns:p14="http://schemas.microsoft.com/office/powerpoint/2010/main" val="7727902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the steps of the water cycle as needed.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Discuss, as a whole group, students’ predictions about which conditions will lead to the best storm and why (and vice versa). </a:t>
            </a:r>
            <a:r>
              <a:rPr lang="en-US" sz="1200" kern="1200" dirty="0">
                <a:solidFill>
                  <a:schemeClr val="tx1"/>
                </a:solidFill>
                <a:effectLst/>
                <a:latin typeface="+mn-lt"/>
                <a:ea typeface="+mn-ea"/>
                <a:cs typeface="+mn-cs"/>
              </a:rPr>
              <a:t>Specifically, talk about what we expect to see if we have created conditions for a storm to form (e.g., </a:t>
            </a:r>
            <a:r>
              <a:rPr lang="en-US" sz="1200" i="1" kern="1200" dirty="0">
                <a:solidFill>
                  <a:schemeClr val="tx1"/>
                </a:solidFill>
                <a:effectLst/>
                <a:latin typeface="+mn-lt"/>
                <a:ea typeface="+mn-ea"/>
                <a:cs typeface="+mn-cs"/>
              </a:rPr>
              <a:t>Will it actually “rain” inside the bottle? What might we see?</a:t>
            </a:r>
            <a:r>
              <a:rPr lang="en-US" sz="1200" kern="1200" dirty="0">
                <a:solidFill>
                  <a:schemeClr val="tx1"/>
                </a:solidFill>
                <a:effectLst/>
                <a:latin typeface="+mn-lt"/>
                <a:ea typeface="+mn-ea"/>
                <a:cs typeface="+mn-cs"/>
              </a:rPr>
              <a:t>). Remind students that water vapor isn’t visible and review the parts of the water cycle this activity will demonstrate (focus on evaporation and condensation). Look at the data table (</a:t>
            </a:r>
            <a:r>
              <a:rPr lang="en-US" sz="1200" i="1" kern="1200" dirty="0">
                <a:solidFill>
                  <a:schemeClr val="tx1"/>
                </a:solidFill>
                <a:effectLst/>
                <a:latin typeface="+mn-lt"/>
                <a:ea typeface="+mn-ea"/>
                <a:cs typeface="+mn-cs"/>
              </a:rPr>
              <a:t>Lesson 4: Step 3</a:t>
            </a:r>
            <a:r>
              <a:rPr lang="en-US" sz="1200" kern="1200" dirty="0">
                <a:solidFill>
                  <a:schemeClr val="tx1"/>
                </a:solidFill>
                <a:effectLst/>
                <a:latin typeface="+mn-lt"/>
                <a:ea typeface="+mn-ea"/>
                <a:cs typeface="+mn-cs"/>
              </a:rPr>
              <a:t>) and point out that temperature should be measured every 2 minutes. Decide as a class what will be recorded in the humidity column of that data table (e.g., Will students record when condensation is visible vs. not visible?). </a:t>
            </a:r>
          </a:p>
          <a:p>
            <a:endParaRPr lang="en-US" dirty="0"/>
          </a:p>
        </p:txBody>
      </p:sp>
      <p:sp>
        <p:nvSpPr>
          <p:cNvPr id="4" name="Slide Number Placeholder 3"/>
          <p:cNvSpPr>
            <a:spLocks noGrp="1"/>
          </p:cNvSpPr>
          <p:nvPr>
            <p:ph type="sldNum" sz="quarter" idx="5"/>
          </p:nvPr>
        </p:nvSpPr>
        <p:spPr/>
        <p:txBody>
          <a:bodyPr/>
          <a:lstStyle/>
          <a:p>
            <a:fld id="{550176A7-6163-0043-9EA2-FC36E2A9A9F8}" type="slidenum">
              <a:rPr lang="en-US" smtClean="0"/>
              <a:pPr/>
              <a:t>36</a:t>
            </a:fld>
            <a:endParaRPr lang="en-US"/>
          </a:p>
        </p:txBody>
      </p:sp>
    </p:spTree>
    <p:extLst>
      <p:ext uri="{BB962C8B-B14F-4D97-AF65-F5344CB8AC3E}">
        <p14:creationId xmlns:p14="http://schemas.microsoft.com/office/powerpoint/2010/main" val="29166259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Turn on the lamp and let the demonstration run for at least 15-20 minutes. </a:t>
            </a:r>
            <a:r>
              <a:rPr lang="en-US" sz="1200" kern="1200" dirty="0">
                <a:solidFill>
                  <a:schemeClr val="tx1"/>
                </a:solidFill>
                <a:effectLst/>
                <a:latin typeface="+mn-lt"/>
                <a:ea typeface="+mn-ea"/>
                <a:cs typeface="+mn-cs"/>
              </a:rPr>
              <a:t>The higher the watt bulb used, the quicker your students will see results. You can run this lab as long as you need to see a temperature change and condensation. </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Make observations of the bottles. </a:t>
            </a:r>
            <a:r>
              <a:rPr lang="en-US" sz="1200" kern="1200" dirty="0">
                <a:solidFill>
                  <a:schemeClr val="tx1"/>
                </a:solidFill>
                <a:effectLst/>
                <a:latin typeface="+mn-lt"/>
                <a:ea typeface="+mn-ea"/>
                <a:cs typeface="+mn-cs"/>
              </a:rPr>
              <a:t>Have students make observations of the bottles and record temperature measurements in a data table (</a:t>
            </a:r>
            <a:r>
              <a:rPr lang="en-US" sz="1200" i="1" kern="1200" dirty="0">
                <a:solidFill>
                  <a:schemeClr val="tx1"/>
                </a:solidFill>
                <a:effectLst/>
                <a:latin typeface="+mn-lt"/>
                <a:ea typeface="+mn-ea"/>
                <a:cs typeface="+mn-cs"/>
              </a:rPr>
              <a:t>Lesson 4: Step 3</a:t>
            </a:r>
            <a:r>
              <a:rPr lang="en-US" sz="1200" kern="1200" dirty="0">
                <a:solidFill>
                  <a:schemeClr val="tx1"/>
                </a:solidFill>
                <a:effectLst/>
                <a:latin typeface="+mn-lt"/>
                <a:ea typeface="+mn-ea"/>
                <a:cs typeface="+mn-cs"/>
              </a:rPr>
              <a:t>). Use a clock or timer to keep track of the time and have students record observations every 2 minutes. </a:t>
            </a:r>
          </a:p>
          <a:p>
            <a:pPr lvl="0"/>
            <a:endParaRPr lang="en-US" dirty="0">
              <a:effectLst/>
            </a:endParaRPr>
          </a:p>
        </p:txBody>
      </p:sp>
      <p:sp>
        <p:nvSpPr>
          <p:cNvPr id="4" name="Slide Number Placeholder 3"/>
          <p:cNvSpPr>
            <a:spLocks noGrp="1"/>
          </p:cNvSpPr>
          <p:nvPr>
            <p:ph type="sldNum" sz="quarter" idx="10"/>
          </p:nvPr>
        </p:nvSpPr>
        <p:spPr/>
        <p:txBody>
          <a:bodyPr/>
          <a:lstStyle/>
          <a:p>
            <a:fld id="{550176A7-6163-0043-9EA2-FC36E2A9A9F8}" type="slidenum">
              <a:rPr lang="en-US" smtClean="0"/>
              <a:pPr/>
              <a:t>37</a:t>
            </a:fld>
            <a:endParaRPr lang="en-US"/>
          </a:p>
        </p:txBody>
      </p:sp>
    </p:spTree>
    <p:extLst>
      <p:ext uri="{BB962C8B-B14F-4D97-AF65-F5344CB8AC3E}">
        <p14:creationId xmlns:p14="http://schemas.microsoft.com/office/powerpoint/2010/main" val="25308864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Discuss and compare results. </a:t>
            </a:r>
            <a:r>
              <a:rPr lang="en-US" sz="1200" kern="1200" dirty="0">
                <a:solidFill>
                  <a:schemeClr val="tx1"/>
                </a:solidFill>
                <a:effectLst/>
                <a:latin typeface="+mn-lt"/>
                <a:ea typeface="+mn-ea"/>
                <a:cs typeface="+mn-cs"/>
              </a:rPr>
              <a:t>Give students an opportunity to discuss the questions on their activity sheets in small groups or using a collaborative group strategy.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Discussion questions: </a:t>
            </a: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How did the sunny day bottle match/not match what you expected? </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How did the stormy day bottle match/not match what you expected? </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Changing the amount of water in the system (humidity/moisture) was important. If a town is located far from an ocean or large body of water, where does the water come from? </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Using evidence from the bottle models and the temperature and humidity data in Lesson 4: Step 1 and Step 2, what conditions are best for storms?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Transition to whole group discussion. </a:t>
            </a:r>
            <a:r>
              <a:rPr lang="en-US" sz="1200" kern="1200" dirty="0">
                <a:solidFill>
                  <a:schemeClr val="tx1"/>
                </a:solidFill>
                <a:effectLst/>
                <a:latin typeface="+mn-lt"/>
                <a:ea typeface="+mn-ea"/>
                <a:cs typeface="+mn-cs"/>
              </a:rPr>
              <a:t>Specifically focus on the importance of the source of water and the best conditions for a storm. In the water only condition, the source of water might represent large bodies of water or the ocean. In the damp soil/sand condition, the source of water represents groundwater and smaller surface water sources. Prompt students to connect their observations back to the temperature and humidity patterns observed for a sunny and stormy day. </a:t>
            </a:r>
            <a:endParaRPr lang="en-US" dirty="0"/>
          </a:p>
        </p:txBody>
      </p:sp>
      <p:sp>
        <p:nvSpPr>
          <p:cNvPr id="4" name="Slide Number Placeholder 3"/>
          <p:cNvSpPr>
            <a:spLocks noGrp="1"/>
          </p:cNvSpPr>
          <p:nvPr>
            <p:ph type="sldNum" sz="quarter" idx="10"/>
          </p:nvPr>
        </p:nvSpPr>
        <p:spPr/>
        <p:txBody>
          <a:bodyPr/>
          <a:lstStyle/>
          <a:p>
            <a:fld id="{550176A7-6163-0043-9EA2-FC36E2A9A9F8}" type="slidenum">
              <a:rPr lang="en-US" smtClean="0"/>
              <a:pPr/>
              <a:t>38</a:t>
            </a:fld>
            <a:endParaRPr lang="en-US"/>
          </a:p>
        </p:txBody>
      </p:sp>
    </p:spTree>
    <p:extLst>
      <p:ext uri="{BB962C8B-B14F-4D97-AF65-F5344CB8AC3E}">
        <p14:creationId xmlns:p14="http://schemas.microsoft.com/office/powerpoint/2010/main" val="34911038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Add to the Model Idea Tracker as students come to agree upon the role of moisture.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Model Idea: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A source of moisture is important to get water into the atmosphere for storms.</a:t>
            </a:r>
          </a:p>
          <a:p>
            <a:r>
              <a:rPr lang="en-US" sz="1200" b="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550176A7-6163-0043-9EA2-FC36E2A9A9F8}" type="slidenum">
              <a:rPr lang="en-US" smtClean="0"/>
              <a:pPr/>
              <a:t>39</a:t>
            </a:fld>
            <a:endParaRPr lang="en-US"/>
          </a:p>
        </p:txBody>
      </p:sp>
    </p:spTree>
    <p:extLst>
      <p:ext uri="{BB962C8B-B14F-4D97-AF65-F5344CB8AC3E}">
        <p14:creationId xmlns:p14="http://schemas.microsoft.com/office/powerpoint/2010/main" val="1832435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Assess students’ prior knowledge about water cycling and phase changes during cloud formation. </a:t>
            </a:r>
            <a:r>
              <a:rPr lang="en-US" sz="1200" kern="1200" dirty="0">
                <a:solidFill>
                  <a:schemeClr val="tx1"/>
                </a:solidFill>
                <a:effectLst/>
                <a:latin typeface="+mn-lt"/>
                <a:ea typeface="+mn-ea"/>
                <a:cs typeface="+mn-cs"/>
              </a:rPr>
              <a:t>In pairs, have students explain to each other how water on the Earth’s surface might end up as a cloud in the atmosphere. Students may want to sketch a diagram on scratch paper or in their science notebook to help explain their thinking. Instruct students to focus on anywhere water is changing phase (e.g., from liquid to gas and back to a liquid). After explaining in pairs, hold a whole class share out to assess understanding. Provide direct instruction and vocabulary (e.g., water vapor, condensation) as needed. </a:t>
            </a:r>
          </a:p>
          <a:p>
            <a:endParaRPr lang="en-US" dirty="0"/>
          </a:p>
        </p:txBody>
      </p:sp>
      <p:sp>
        <p:nvSpPr>
          <p:cNvPr id="4" name="Slide Number Placeholder 3"/>
          <p:cNvSpPr>
            <a:spLocks noGrp="1"/>
          </p:cNvSpPr>
          <p:nvPr>
            <p:ph type="sldNum" sz="quarter" idx="5"/>
          </p:nvPr>
        </p:nvSpPr>
        <p:spPr/>
        <p:txBody>
          <a:bodyPr/>
          <a:lstStyle/>
          <a:p>
            <a:fld id="{550176A7-6163-0043-9EA2-FC36E2A9A9F8}" type="slidenum">
              <a:rPr lang="en-US" smtClean="0"/>
              <a:pPr/>
              <a:t>4</a:t>
            </a:fld>
            <a:endParaRPr lang="en-US"/>
          </a:p>
        </p:txBody>
      </p:sp>
    </p:spTree>
    <p:extLst>
      <p:ext uri="{BB962C8B-B14F-4D97-AF65-F5344CB8AC3E}">
        <p14:creationId xmlns:p14="http://schemas.microsoft.com/office/powerpoint/2010/main" val="15002248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Look ahead to the next lesson. </a:t>
            </a:r>
          </a:p>
          <a:p>
            <a:r>
              <a:rPr lang="en-US" sz="1200" kern="1200" dirty="0">
                <a:solidFill>
                  <a:schemeClr val="tx1"/>
                </a:solidFill>
                <a:effectLst/>
                <a:latin typeface="+mn-lt"/>
                <a:ea typeface="+mn-ea"/>
                <a:cs typeface="+mn-cs"/>
              </a:rPr>
              <a:t>End the discussion, posing the question: “How did the water from the bottom of the bottle get up on the sides of the bottle?” Have students share their initial </a:t>
            </a:r>
            <a:r>
              <a:rPr lang="en-US" sz="1200" kern="1200" dirty="0" smtClean="0">
                <a:solidFill>
                  <a:schemeClr val="tx1"/>
                </a:solidFill>
                <a:effectLst/>
                <a:latin typeface="+mn-lt"/>
                <a:ea typeface="+mn-ea"/>
                <a:cs typeface="+mn-cs"/>
              </a:rPr>
              <a:t>responses </a:t>
            </a:r>
            <a:r>
              <a:rPr lang="en-US" sz="1200" kern="1200" dirty="0">
                <a:solidFill>
                  <a:schemeClr val="tx1"/>
                </a:solidFill>
                <a:effectLst/>
                <a:latin typeface="+mn-lt"/>
                <a:ea typeface="+mn-ea"/>
                <a:cs typeface="+mn-cs"/>
              </a:rPr>
              <a:t>to this question. </a:t>
            </a:r>
            <a:endParaRPr lang="en-US" dirty="0"/>
          </a:p>
        </p:txBody>
      </p:sp>
      <p:sp>
        <p:nvSpPr>
          <p:cNvPr id="4" name="Slide Number Placeholder 3"/>
          <p:cNvSpPr>
            <a:spLocks noGrp="1"/>
          </p:cNvSpPr>
          <p:nvPr>
            <p:ph type="sldNum" sz="quarter" idx="10"/>
          </p:nvPr>
        </p:nvSpPr>
        <p:spPr/>
        <p:txBody>
          <a:bodyPr/>
          <a:lstStyle/>
          <a:p>
            <a:fld id="{550176A7-6163-0043-9EA2-FC36E2A9A9F8}" type="slidenum">
              <a:rPr lang="en-US" smtClean="0"/>
              <a:pPr/>
              <a:t>40</a:t>
            </a:fld>
            <a:endParaRPr lang="en-US"/>
          </a:p>
        </p:txBody>
      </p:sp>
    </p:spTree>
    <p:extLst>
      <p:ext uri="{BB962C8B-B14F-4D97-AF65-F5344CB8AC3E}">
        <p14:creationId xmlns:p14="http://schemas.microsoft.com/office/powerpoint/2010/main" val="23985437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50176A7-6163-0043-9EA2-FC36E2A9A9F8}" type="slidenum">
              <a:rPr lang="en-US" smtClean="0"/>
              <a:pPr/>
              <a:t>41</a:t>
            </a:fld>
            <a:endParaRPr lang="en-US"/>
          </a:p>
        </p:txBody>
      </p:sp>
    </p:spTree>
    <p:extLst>
      <p:ext uri="{BB962C8B-B14F-4D97-AF65-F5344CB8AC3E}">
        <p14:creationId xmlns:p14="http://schemas.microsoft.com/office/powerpoint/2010/main" val="39757684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r>
              <a:rPr lang="en-US" sz="1200" b="1" dirty="0">
                <a:effectLst/>
              </a:rPr>
              <a:t>Navigate from the previous lesson.</a:t>
            </a:r>
            <a:r>
              <a:rPr lang="en-US" sz="1200" dirty="0">
                <a:effectLst/>
              </a:rPr>
              <a:t> </a:t>
            </a:r>
          </a:p>
          <a:p>
            <a:pPr lvl="0"/>
            <a:r>
              <a:rPr lang="en-US" sz="1200" dirty="0">
                <a:effectLst/>
              </a:rPr>
              <a:t>At the end of the previous </a:t>
            </a:r>
            <a:r>
              <a:rPr lang="en-US" sz="1200" dirty="0" smtClean="0">
                <a:effectLst/>
              </a:rPr>
              <a:t>lesson, students </a:t>
            </a:r>
            <a:r>
              <a:rPr lang="en-US" sz="1200" dirty="0">
                <a:effectLst/>
              </a:rPr>
              <a:t>shared their ideas about how water at the surface (near the bottom) of their bottles got onto the upper part of the bottle. </a:t>
            </a:r>
          </a:p>
          <a:p>
            <a:pPr lvl="0"/>
            <a:endParaRPr lang="en-US" sz="1200" dirty="0">
              <a:effectLst/>
            </a:endParaRPr>
          </a:p>
          <a:p>
            <a:pPr lvl="0"/>
            <a:r>
              <a:rPr lang="en-US" sz="1200" dirty="0">
                <a:effectLst/>
              </a:rPr>
              <a:t>Review this discussion using the following question prompts:</a:t>
            </a:r>
            <a:endParaRPr lang="en-US" dirty="0">
              <a:effectLst/>
            </a:endParaRPr>
          </a:p>
          <a:p>
            <a:pPr marL="171450" lvl="0" indent="-171450">
              <a:buFont typeface="Arial" panose="020B0604020202020204" pitchFamily="34" charset="0"/>
              <a:buChar char="•"/>
            </a:pPr>
            <a:r>
              <a:rPr lang="en-US" sz="1200" i="1" kern="1200" dirty="0">
                <a:solidFill>
                  <a:schemeClr val="tx1"/>
                </a:solidFill>
                <a:effectLst/>
                <a:latin typeface="+mn-lt"/>
                <a:ea typeface="+mn-ea"/>
                <a:cs typeface="+mn-cs"/>
              </a:rPr>
              <a:t>What happened to the water at the surface before it traveled to the top of the bottle?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i="1" kern="1200" dirty="0">
                <a:solidFill>
                  <a:schemeClr val="tx1"/>
                </a:solidFill>
                <a:effectLst/>
                <a:latin typeface="+mn-lt"/>
                <a:ea typeface="+mn-ea"/>
                <a:cs typeface="+mn-cs"/>
              </a:rPr>
              <a:t>What happened to the water at the top of the bottle?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i="1" kern="1200" dirty="0">
                <a:solidFill>
                  <a:schemeClr val="tx1"/>
                </a:solidFill>
                <a:effectLst/>
                <a:latin typeface="+mn-lt"/>
                <a:ea typeface="+mn-ea"/>
                <a:cs typeface="+mn-cs"/>
              </a:rPr>
              <a:t>How did that water get up there? Why would it go up?</a:t>
            </a:r>
          </a:p>
          <a:p>
            <a:pPr lvl="0"/>
            <a:endParaRPr lang="en-US" sz="1200" dirty="0">
              <a:effectLst/>
            </a:endParaRPr>
          </a:p>
          <a:p>
            <a:r>
              <a:rPr lang="en-US" sz="1200" b="1" kern="1200" dirty="0">
                <a:solidFill>
                  <a:schemeClr val="tx1"/>
                </a:solidFill>
                <a:effectLst/>
                <a:latin typeface="+mn-lt"/>
                <a:ea typeface="+mn-ea"/>
                <a:cs typeface="+mn-cs"/>
              </a:rPr>
              <a:t>Motivate the need to investigate vertical movement of air. </a:t>
            </a:r>
            <a:r>
              <a:rPr lang="en-US" sz="1200" kern="1200" dirty="0">
                <a:solidFill>
                  <a:schemeClr val="tx1"/>
                </a:solidFill>
                <a:effectLst/>
                <a:latin typeface="+mn-lt"/>
                <a:ea typeface="+mn-ea"/>
                <a:cs typeface="+mn-cs"/>
              </a:rPr>
              <a:t>Students may say evaporation is how water at the surface gets higher in the atmosphere. Remind students about the water cycle. Talk about what evaporation means and how it explains the change of liquid water to gas but not how it travels upward. (Consider whether students need additional support to understand processes of the water cycle.)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Suggested transition: </a:t>
            </a:r>
            <a:r>
              <a:rPr lang="en-US" sz="1200" i="1" kern="1200" dirty="0">
                <a:solidFill>
                  <a:schemeClr val="tx1"/>
                </a:solidFill>
                <a:effectLst/>
                <a:latin typeface="+mn-lt"/>
                <a:ea typeface="+mn-ea"/>
                <a:cs typeface="+mn-cs"/>
              </a:rPr>
              <a:t>“So we know the surface is warmed here and water evaporates, and we know water condenses up here because it’s cooler, but how and why does the water vapor travel up? We need to figure this out. If we add heat to air down here, can we get the balloon to travel up?”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lvl="0"/>
            <a:endParaRPr lang="en-US" sz="1200" dirty="0">
              <a:effectLst/>
            </a:endParaRPr>
          </a:p>
          <a:p>
            <a:pPr marL="171450" lvl="0" indent="-171450">
              <a:buFont typeface="Arial" panose="020B0604020202020204" pitchFamily="34" charset="0"/>
              <a:buChar char="•"/>
            </a:pPr>
            <a:endParaRPr lang="en-US" sz="1200" i="1"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en-US" sz="1200" i="1"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en-US" sz="1200" i="1"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50176A7-6163-0043-9EA2-FC36E2A9A9F8}" type="slidenum">
              <a:rPr lang="en-US" smtClean="0"/>
              <a:pPr/>
              <a:t>42</a:t>
            </a:fld>
            <a:endParaRPr lang="en-US"/>
          </a:p>
        </p:txBody>
      </p:sp>
    </p:spTree>
    <p:extLst>
      <p:ext uri="{BB962C8B-B14F-4D97-AF65-F5344CB8AC3E}">
        <p14:creationId xmlns:p14="http://schemas.microsoft.com/office/powerpoint/2010/main" val="35695328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rPr>
              <a:t>Elicit student experiences of warmed air and steam.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rPr>
              <a:t>Ask students to think about why recently warmed water vapor would travel up. Broaden the discussion to elicit students’ experiences of warmed water vapor (e.g., steam) and warmed air (e.g., “heat waves” off highways). Point out a pattern that this warm air seems to move up. Ask students why they think warm air moves upward.</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550176A7-6163-0043-9EA2-FC36E2A9A9F8}" type="slidenum">
              <a:rPr lang="en-US" smtClean="0"/>
              <a:pPr/>
              <a:t>43</a:t>
            </a:fld>
            <a:endParaRPr lang="en-US"/>
          </a:p>
        </p:txBody>
      </p:sp>
    </p:spTree>
    <p:extLst>
      <p:ext uri="{BB962C8B-B14F-4D97-AF65-F5344CB8AC3E}">
        <p14:creationId xmlns:p14="http://schemas.microsoft.com/office/powerpoint/2010/main" val="9572246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effectLst/>
              </a:rPr>
              <a:t>Lesson </a:t>
            </a:r>
            <a:r>
              <a:rPr lang="en-US" sz="1200" b="1" dirty="0">
                <a:effectLst/>
              </a:rPr>
              <a:t>5: Step </a:t>
            </a:r>
            <a:r>
              <a:rPr lang="en-US" sz="1200" b="1" dirty="0" smtClean="0">
                <a:effectLst/>
              </a:rPr>
              <a:t>1 of the Student Activity Sheet</a:t>
            </a:r>
            <a:endParaRPr lang="en-US" sz="1200" b="1"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effectLst/>
            </a:endParaRP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See the Lesson 5 Teacher Guide for instructions for the Mylar Balloon </a:t>
            </a:r>
            <a:r>
              <a:rPr lang="en-US" sz="1200" b="0" kern="1200" dirty="0" smtClean="0">
                <a:solidFill>
                  <a:schemeClr val="tx1"/>
                </a:solidFill>
                <a:effectLst/>
                <a:latin typeface="+mn-lt"/>
                <a:ea typeface="+mn-ea"/>
                <a:cs typeface="+mn-cs"/>
              </a:rPr>
              <a:t>Demonstration.</a:t>
            </a:r>
            <a:endParaRPr lang="en-US" sz="1200" b="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The video can be viewed if you will not be doing the demonstration with your students.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Introduce students to the Mylar balloon investigation. </a:t>
            </a:r>
            <a:r>
              <a:rPr lang="en-US" sz="1200" kern="1200" dirty="0">
                <a:solidFill>
                  <a:schemeClr val="tx1"/>
                </a:solidFill>
                <a:effectLst/>
                <a:latin typeface="+mn-lt"/>
                <a:ea typeface="+mn-ea"/>
                <a:cs typeface="+mn-cs"/>
              </a:rPr>
              <a:t>The Mylar balloon contains helium gas, and students are going to heat the gas to see if they can get the balloon to move upward. </a:t>
            </a:r>
          </a:p>
          <a:p>
            <a:endParaRPr lang="en-US" dirty="0"/>
          </a:p>
          <a:p>
            <a:r>
              <a:rPr lang="en-US" sz="1200" b="1" kern="1200" dirty="0">
                <a:solidFill>
                  <a:schemeClr val="tx1"/>
                </a:solidFill>
                <a:effectLst/>
                <a:latin typeface="+mn-lt"/>
                <a:ea typeface="+mn-ea"/>
                <a:cs typeface="+mn-cs"/>
              </a:rPr>
              <a:t>Draw the lab set-up. </a:t>
            </a:r>
            <a:r>
              <a:rPr lang="en-US" sz="1200" kern="1200" dirty="0">
                <a:solidFill>
                  <a:schemeClr val="tx1"/>
                </a:solidFill>
                <a:effectLst/>
                <a:latin typeface="+mn-lt"/>
                <a:ea typeface="+mn-ea"/>
                <a:cs typeface="+mn-cs"/>
              </a:rPr>
              <a:t>Direct students to </a:t>
            </a:r>
            <a:r>
              <a:rPr lang="en-US" sz="1200" i="1" kern="1200" dirty="0">
                <a:solidFill>
                  <a:schemeClr val="tx1"/>
                </a:solidFill>
                <a:effectLst/>
                <a:latin typeface="+mn-lt"/>
                <a:ea typeface="+mn-ea"/>
                <a:cs typeface="+mn-cs"/>
              </a:rPr>
              <a:t>Lesson 5: Step 1 </a:t>
            </a:r>
            <a:r>
              <a:rPr lang="en-US" sz="1200" kern="1200" dirty="0">
                <a:solidFill>
                  <a:schemeClr val="tx1"/>
                </a:solidFill>
                <a:effectLst/>
                <a:latin typeface="+mn-lt"/>
                <a:ea typeface="+mn-ea"/>
                <a:cs typeface="+mn-cs"/>
              </a:rPr>
              <a:t>of their student activity sheets. Ask students to draw the demonstration set-up on their activity sheets.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Warm the Mylar balloon. </a:t>
            </a:r>
            <a:r>
              <a:rPr lang="en-US" sz="1200" kern="1200" dirty="0">
                <a:solidFill>
                  <a:schemeClr val="tx1"/>
                </a:solidFill>
                <a:effectLst/>
                <a:latin typeface="+mn-lt"/>
                <a:ea typeface="+mn-ea"/>
                <a:cs typeface="+mn-cs"/>
              </a:rPr>
              <a:t>Have a student volunteer to warm the Mylar balloon using a hair dryer. It is important to represent the balloon as a pocket of air located at the surface of Earth. The hair dryer should represent thermal energy radiated from the ground and not light energy from the Sun above.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Make observations of the balloon. </a:t>
            </a:r>
            <a:r>
              <a:rPr lang="en-US" sz="1200" kern="1200" dirty="0">
                <a:solidFill>
                  <a:schemeClr val="tx1"/>
                </a:solidFill>
                <a:effectLst/>
                <a:latin typeface="+mn-lt"/>
                <a:ea typeface="+mn-ea"/>
                <a:cs typeface="+mn-cs"/>
              </a:rPr>
              <a:t>Students make observations of what they see and hear happening to the Mylar balloon as the air inside is warmed (e.g., crinkling as it expands and travels up to the ceiling). Prompt students to add these observations to their observation sheet in </a:t>
            </a:r>
            <a:r>
              <a:rPr lang="en-US" sz="1200" i="1" kern="1200" dirty="0">
                <a:solidFill>
                  <a:schemeClr val="tx1"/>
                </a:solidFill>
                <a:effectLst/>
                <a:latin typeface="+mn-lt"/>
                <a:ea typeface="+mn-ea"/>
                <a:cs typeface="+mn-cs"/>
              </a:rPr>
              <a:t>Lesson 5: Step 1</a:t>
            </a:r>
            <a:r>
              <a:rPr lang="en-US" sz="1200" kern="1200" dirty="0">
                <a:solidFill>
                  <a:schemeClr val="tx1"/>
                </a:solidFill>
                <a:effectLst/>
                <a:latin typeface="+mn-lt"/>
                <a:ea typeface="+mn-ea"/>
                <a:cs typeface="+mn-cs"/>
              </a:rPr>
              <a:t>. Continue observing the Mylar balloon as it cools (roughly one minute or less). Once the air inside the balloon cools, it begins to sink and visibly shrink. Prompt students to add observations to their observation sheets. Repeat the demonstration a second or third time with different student volunteers to make additional observations and to prompt students to start explaining what’s happening in the balloon.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endParaRPr>
          </a:p>
          <a:p>
            <a:endParaRPr lang="en-US" dirty="0"/>
          </a:p>
        </p:txBody>
      </p:sp>
      <p:sp>
        <p:nvSpPr>
          <p:cNvPr id="4" name="Slide Number Placeholder 3"/>
          <p:cNvSpPr>
            <a:spLocks noGrp="1"/>
          </p:cNvSpPr>
          <p:nvPr>
            <p:ph type="sldNum" sz="quarter" idx="10"/>
          </p:nvPr>
        </p:nvSpPr>
        <p:spPr/>
        <p:txBody>
          <a:bodyPr/>
          <a:lstStyle/>
          <a:p>
            <a:fld id="{550176A7-6163-0043-9EA2-FC36E2A9A9F8}" type="slidenum">
              <a:rPr lang="en-US" smtClean="0"/>
              <a:pPr/>
              <a:t>44</a:t>
            </a:fld>
            <a:endParaRPr lang="en-US"/>
          </a:p>
        </p:txBody>
      </p:sp>
    </p:spTree>
    <p:extLst>
      <p:ext uri="{BB962C8B-B14F-4D97-AF65-F5344CB8AC3E}">
        <p14:creationId xmlns:p14="http://schemas.microsoft.com/office/powerpoint/2010/main" val="3690727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Develop an initial explanation. </a:t>
            </a:r>
            <a:r>
              <a:rPr lang="en-US" sz="1200" kern="1200" dirty="0">
                <a:solidFill>
                  <a:schemeClr val="tx1"/>
                </a:solidFill>
                <a:effectLst/>
                <a:latin typeface="+mn-lt"/>
                <a:ea typeface="+mn-ea"/>
                <a:cs typeface="+mn-cs"/>
              </a:rPr>
              <a:t>Direct students to the questions at the end of </a:t>
            </a:r>
            <a:r>
              <a:rPr lang="en-US" sz="1200" i="1" kern="1200" dirty="0">
                <a:solidFill>
                  <a:schemeClr val="tx1"/>
                </a:solidFill>
                <a:effectLst/>
                <a:latin typeface="+mn-lt"/>
                <a:ea typeface="+mn-ea"/>
                <a:cs typeface="+mn-cs"/>
              </a:rPr>
              <a:t>Lesson 5: Step 1 </a:t>
            </a:r>
            <a:r>
              <a:rPr lang="en-US" sz="1200" kern="1200" dirty="0">
                <a:solidFill>
                  <a:schemeClr val="tx1"/>
                </a:solidFill>
                <a:effectLst/>
                <a:latin typeface="+mn-lt"/>
                <a:ea typeface="+mn-ea"/>
                <a:cs typeface="+mn-cs"/>
              </a:rPr>
              <a:t>on their activity sheets. Students are prompted to explain what is happening inside the Mylar balloon as it is heated and when the balloon sinks. If students are new to particle motion and thermal energy, they may be more uncertain about what’s happening in the balloon. You are steering them toward a basic understanding that warmed air molecules move more and are more spread apart, and vice versa for air molecules that have cooled. Students will encounter these concepts in the reading that follows. Encourage students to think about the balloon having the same amount of air, whether warm or cool, but changing in terms of volume, which they see when the balloon expands and contracts. </a:t>
            </a:r>
          </a:p>
          <a:p>
            <a:endParaRPr lang="en-US" dirty="0"/>
          </a:p>
        </p:txBody>
      </p:sp>
      <p:sp>
        <p:nvSpPr>
          <p:cNvPr id="4" name="Slide Number Placeholder 3"/>
          <p:cNvSpPr>
            <a:spLocks noGrp="1"/>
          </p:cNvSpPr>
          <p:nvPr>
            <p:ph type="sldNum" sz="quarter" idx="10"/>
          </p:nvPr>
        </p:nvSpPr>
        <p:spPr/>
        <p:txBody>
          <a:bodyPr/>
          <a:lstStyle/>
          <a:p>
            <a:fld id="{550176A7-6163-0043-9EA2-FC36E2A9A9F8}" type="slidenum">
              <a:rPr lang="en-US" smtClean="0"/>
              <a:pPr/>
              <a:t>45</a:t>
            </a:fld>
            <a:endParaRPr lang="en-US"/>
          </a:p>
        </p:txBody>
      </p:sp>
    </p:spTree>
    <p:extLst>
      <p:ext uri="{BB962C8B-B14F-4D97-AF65-F5344CB8AC3E}">
        <p14:creationId xmlns:p14="http://schemas.microsoft.com/office/powerpoint/2010/main" val="21817015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effectLst/>
              </a:rPr>
              <a:t>Lesson </a:t>
            </a:r>
            <a:r>
              <a:rPr lang="en-US" sz="1200" b="1" dirty="0">
                <a:effectLst/>
              </a:rPr>
              <a:t>5: Step </a:t>
            </a:r>
            <a:r>
              <a:rPr lang="en-US" sz="1200" b="1" dirty="0" smtClean="0">
                <a:effectLst/>
              </a:rPr>
              <a:t>2 of the Student Activity Sheet </a:t>
            </a:r>
            <a:endParaRPr lang="en-US" sz="1200" b="1"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effectLst/>
            </a:endParaRPr>
          </a:p>
          <a:p>
            <a:r>
              <a:rPr lang="en-US" sz="1200" b="1" kern="1200" dirty="0">
                <a:solidFill>
                  <a:schemeClr val="tx1"/>
                </a:solidFill>
                <a:effectLst/>
                <a:latin typeface="+mn-lt"/>
                <a:ea typeface="+mn-ea"/>
                <a:cs typeface="+mn-cs"/>
              </a:rPr>
              <a:t>Navigate from the Mylar balloon investigation. </a:t>
            </a:r>
            <a:r>
              <a:rPr lang="en-US" sz="1200" kern="1200" dirty="0">
                <a:solidFill>
                  <a:schemeClr val="tx1"/>
                </a:solidFill>
                <a:effectLst/>
                <a:latin typeface="+mn-lt"/>
                <a:ea typeface="+mn-ea"/>
                <a:cs typeface="+mn-cs"/>
              </a:rPr>
              <a:t>Students have initial ideas explaining the warm air inside the balloon traveling up. They likely need more information to put together the pieces of a convection model. Explain to students that reading more about the molecules in the air can help them figure out more of what’s going on. Direct students to </a:t>
            </a:r>
            <a:r>
              <a:rPr lang="en-US" sz="1200" i="1" kern="1200" dirty="0">
                <a:solidFill>
                  <a:schemeClr val="tx1"/>
                </a:solidFill>
                <a:effectLst/>
                <a:latin typeface="+mn-lt"/>
                <a:ea typeface="+mn-ea"/>
                <a:cs typeface="+mn-cs"/>
              </a:rPr>
              <a:t>Lesson: 5, Step 2</a:t>
            </a:r>
            <a:r>
              <a:rPr lang="en-US" sz="1200" kern="1200" dirty="0">
                <a:solidFill>
                  <a:schemeClr val="tx1"/>
                </a:solidFill>
                <a:effectLst/>
                <a:latin typeface="+mn-lt"/>
                <a:ea typeface="+mn-ea"/>
                <a:cs typeface="+mn-cs"/>
              </a:rPr>
              <a:t>, an interactive reading called Air on the Move. Students will interact with the new information by drawing diagrams and summarizing new information.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Read the first two paragraphs and diagram warm and cool air. </a:t>
            </a:r>
            <a:r>
              <a:rPr lang="en-US" sz="1200" kern="1200" dirty="0">
                <a:solidFill>
                  <a:schemeClr val="tx1"/>
                </a:solidFill>
                <a:effectLst/>
                <a:latin typeface="+mn-lt"/>
                <a:ea typeface="+mn-ea"/>
                <a:cs typeface="+mn-cs"/>
              </a:rPr>
              <a:t>The first part of the reading focuses on what happens when heat transfers to air molecules or when those molecules lose energy. Students draw diagrams to show warmed air molecules in a balloon moving faster and spread apart and cooler air molecules closer together and moving slower. </a:t>
            </a: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0176A7-6163-0043-9EA2-FC36E2A9A9F8}" type="slidenum">
              <a:rPr lang="en-US" smtClean="0"/>
              <a:pPr/>
              <a:t>46</a:t>
            </a:fld>
            <a:endParaRPr lang="en-US"/>
          </a:p>
        </p:txBody>
      </p:sp>
    </p:spTree>
    <p:extLst>
      <p:ext uri="{BB962C8B-B14F-4D97-AF65-F5344CB8AC3E}">
        <p14:creationId xmlns:p14="http://schemas.microsoft.com/office/powerpoint/2010/main" val="6418158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effectLst/>
              </a:rPr>
              <a:t>Lesson </a:t>
            </a:r>
            <a:r>
              <a:rPr lang="en-US" sz="1200" b="1" dirty="0">
                <a:effectLst/>
              </a:rPr>
              <a:t>5: Step </a:t>
            </a:r>
            <a:r>
              <a:rPr lang="en-US" sz="1200" b="1" dirty="0" smtClean="0">
                <a:effectLst/>
              </a:rPr>
              <a:t>2 of the Student Activity Sheet </a:t>
            </a:r>
            <a:endParaRPr lang="en-US" sz="1200" b="1"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Read about how gravity affects air molecules. </a:t>
            </a:r>
            <a:r>
              <a:rPr lang="en-US" sz="1200" kern="1200" dirty="0">
                <a:solidFill>
                  <a:schemeClr val="tx1"/>
                </a:solidFill>
                <a:effectLst/>
                <a:latin typeface="+mn-lt"/>
                <a:ea typeface="+mn-ea"/>
                <a:cs typeface="+mn-cs"/>
              </a:rPr>
              <a:t>Students read and draw air molecules low in the atmosphere at higher pressure and </a:t>
            </a:r>
            <a:r>
              <a:rPr lang="en-US" sz="1200" kern="1200" dirty="0" smtClean="0">
                <a:solidFill>
                  <a:schemeClr val="tx1"/>
                </a:solidFill>
                <a:effectLst/>
                <a:latin typeface="+mn-lt"/>
                <a:ea typeface="+mn-ea"/>
                <a:cs typeface="+mn-cs"/>
              </a:rPr>
              <a:t>high in the atmosphere </a:t>
            </a:r>
            <a:r>
              <a:rPr lang="en-US" sz="1200" kern="1200" dirty="0">
                <a:solidFill>
                  <a:schemeClr val="tx1"/>
                </a:solidFill>
                <a:effectLst/>
                <a:latin typeface="+mn-lt"/>
                <a:ea typeface="+mn-ea"/>
                <a:cs typeface="+mn-cs"/>
              </a:rPr>
              <a:t>at lower pressure (more spread out), which will help them understand why warm air rises. Have students label where “low pressure” and “high pressure” are on their drawings. </a:t>
            </a:r>
          </a:p>
          <a:p>
            <a:endParaRPr lang="en-US" dirty="0"/>
          </a:p>
        </p:txBody>
      </p:sp>
      <p:sp>
        <p:nvSpPr>
          <p:cNvPr id="4" name="Slide Number Placeholder 3"/>
          <p:cNvSpPr>
            <a:spLocks noGrp="1"/>
          </p:cNvSpPr>
          <p:nvPr>
            <p:ph type="sldNum" sz="quarter" idx="5"/>
          </p:nvPr>
        </p:nvSpPr>
        <p:spPr/>
        <p:txBody>
          <a:bodyPr/>
          <a:lstStyle/>
          <a:p>
            <a:fld id="{550176A7-6163-0043-9EA2-FC36E2A9A9F8}" type="slidenum">
              <a:rPr lang="en-US" smtClean="0"/>
              <a:pPr/>
              <a:t>47</a:t>
            </a:fld>
            <a:endParaRPr lang="en-US"/>
          </a:p>
        </p:txBody>
      </p:sp>
    </p:spTree>
    <p:extLst>
      <p:ext uri="{BB962C8B-B14F-4D97-AF65-F5344CB8AC3E}">
        <p14:creationId xmlns:p14="http://schemas.microsoft.com/office/powerpoint/2010/main" val="5858354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effectLst/>
              </a:rPr>
              <a:t>Lesson </a:t>
            </a:r>
            <a:r>
              <a:rPr lang="en-US" sz="1200" b="1" dirty="0">
                <a:effectLst/>
              </a:rPr>
              <a:t>5: Step </a:t>
            </a:r>
            <a:r>
              <a:rPr lang="en-US" sz="1200" b="1" dirty="0" smtClean="0">
                <a:effectLst/>
              </a:rPr>
              <a:t>2 of the Student Activity Sheet </a:t>
            </a:r>
            <a:endParaRPr lang="en-US" sz="1200" b="1" dirty="0">
              <a:effectLst/>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Read about convection. </a:t>
            </a:r>
            <a:r>
              <a:rPr lang="en-US" sz="1200" kern="1200" dirty="0">
                <a:solidFill>
                  <a:schemeClr val="tx1"/>
                </a:solidFill>
                <a:effectLst/>
                <a:latin typeface="+mn-lt"/>
                <a:ea typeface="+mn-ea"/>
                <a:cs typeface="+mn-cs"/>
              </a:rPr>
              <a:t>Students read and draw a particle diagram showing how air molecules change during convection. After diagramming the molecules, pose the question: “How could convection be related to _______?” (e.g., the Mylar balloon, the bottle models, storms forming). Students are reminded about the relationship between water vapor and </a:t>
            </a:r>
            <a:r>
              <a:rPr lang="en-US" sz="1200" kern="1200" dirty="0" smtClean="0">
                <a:solidFill>
                  <a:schemeClr val="tx1"/>
                </a:solidFill>
                <a:effectLst/>
                <a:latin typeface="+mn-lt"/>
                <a:ea typeface="+mn-ea"/>
                <a:cs typeface="+mn-cs"/>
              </a:rPr>
              <a:t>warm/cooled </a:t>
            </a:r>
            <a:r>
              <a:rPr lang="en-US" sz="1200" kern="1200" dirty="0">
                <a:solidFill>
                  <a:schemeClr val="tx1"/>
                </a:solidFill>
                <a:effectLst/>
                <a:latin typeface="+mn-lt"/>
                <a:ea typeface="+mn-ea"/>
                <a:cs typeface="+mn-cs"/>
              </a:rPr>
              <a:t>air (from </a:t>
            </a:r>
            <a:r>
              <a:rPr lang="en-US" sz="1200" i="1" kern="1200" dirty="0">
                <a:solidFill>
                  <a:schemeClr val="tx1"/>
                </a:solidFill>
                <a:effectLst/>
                <a:latin typeface="+mn-lt"/>
                <a:ea typeface="+mn-ea"/>
                <a:cs typeface="+mn-cs"/>
              </a:rPr>
              <a:t>Lesson 4</a:t>
            </a:r>
            <a:r>
              <a:rPr lang="en-US" sz="1200" kern="1200" dirty="0">
                <a:solidFill>
                  <a:schemeClr val="tx1"/>
                </a:solidFill>
                <a:effectLst/>
                <a:latin typeface="+mn-lt"/>
                <a:ea typeface="+mn-ea"/>
                <a:cs typeface="+mn-cs"/>
              </a:rPr>
              <a:t>). The vapor condenses from the air when the air reaches cooler temperatures.</a:t>
            </a:r>
          </a:p>
          <a:p>
            <a:endParaRPr lang="en-US" dirty="0"/>
          </a:p>
        </p:txBody>
      </p:sp>
      <p:sp>
        <p:nvSpPr>
          <p:cNvPr id="4" name="Slide Number Placeholder 3"/>
          <p:cNvSpPr>
            <a:spLocks noGrp="1"/>
          </p:cNvSpPr>
          <p:nvPr>
            <p:ph type="sldNum" sz="quarter" idx="5"/>
          </p:nvPr>
        </p:nvSpPr>
        <p:spPr/>
        <p:txBody>
          <a:bodyPr/>
          <a:lstStyle/>
          <a:p>
            <a:fld id="{550176A7-6163-0043-9EA2-FC36E2A9A9F8}" type="slidenum">
              <a:rPr lang="en-US" smtClean="0"/>
              <a:pPr/>
              <a:t>48</a:t>
            </a:fld>
            <a:endParaRPr lang="en-US"/>
          </a:p>
        </p:txBody>
      </p:sp>
    </p:spTree>
    <p:extLst>
      <p:ext uri="{BB962C8B-B14F-4D97-AF65-F5344CB8AC3E}">
        <p14:creationId xmlns:p14="http://schemas.microsoft.com/office/powerpoint/2010/main" val="10016012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Revisit explanations of warm air rising and add to the Model Idea Tracker. </a:t>
            </a:r>
            <a:r>
              <a:rPr lang="en-US" sz="1200" kern="1200" dirty="0">
                <a:solidFill>
                  <a:schemeClr val="tx1"/>
                </a:solidFill>
                <a:effectLst/>
                <a:latin typeface="+mn-lt"/>
                <a:ea typeface="+mn-ea"/>
                <a:cs typeface="+mn-cs"/>
              </a:rPr>
              <a:t>Conclude the reading, reflecting on the question: “Why does warm air go up and cool air go down?” Students write their ideas on the reading first. As students share their thinking with the class, prompt students to connect to the previous phenomenon or data patterns they have seen in the unit (e.g., Mylar balloon, bottle models, isolated storm time-lapse videos, temperature patterns from the surface to the clouds</a:t>
            </a:r>
            <a:r>
              <a:rPr lang="en-US" sz="1200" kern="120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and how the new concepts help them explain what they observed.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Model Ideas: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Warm air rises and cooler air sinks.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Warm air is able to take in more water vapor compared to cool air.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50176A7-6163-0043-9EA2-FC36E2A9A9F8}" type="slidenum">
              <a:rPr lang="en-US" smtClean="0"/>
              <a:pPr/>
              <a:t>49</a:t>
            </a:fld>
            <a:endParaRPr lang="en-US"/>
          </a:p>
        </p:txBody>
      </p:sp>
    </p:spTree>
    <p:extLst>
      <p:ext uri="{BB962C8B-B14F-4D97-AF65-F5344CB8AC3E}">
        <p14:creationId xmlns:p14="http://schemas.microsoft.com/office/powerpoint/2010/main" val="117855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Lesson 2: Step 1 </a:t>
            </a:r>
            <a:r>
              <a:rPr lang="en-US" sz="1200" b="1" kern="1200" baseline="0" dirty="0">
                <a:solidFill>
                  <a:schemeClr val="tx1"/>
                </a:solidFill>
                <a:effectLst/>
                <a:latin typeface="+mn-lt"/>
                <a:ea typeface="+mn-ea"/>
                <a:cs typeface="+mn-cs"/>
              </a:rPr>
              <a:t>of the </a:t>
            </a:r>
            <a:r>
              <a:rPr lang="en-US" sz="1200" b="1" kern="1200" dirty="0">
                <a:solidFill>
                  <a:schemeClr val="tx1"/>
                </a:solidFill>
                <a:effectLst/>
                <a:latin typeface="+mn-lt"/>
                <a:ea typeface="+mn-ea"/>
                <a:cs typeface="+mn-cs"/>
              </a:rPr>
              <a:t>Student Activity Sheet</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Transition to the importance of making observations of the sky, specifically clouds. </a:t>
            </a:r>
            <a:r>
              <a:rPr lang="en-US" sz="1200" kern="1200" dirty="0">
                <a:solidFill>
                  <a:schemeClr val="tx1"/>
                </a:solidFill>
                <a:effectLst/>
                <a:latin typeface="+mn-lt"/>
                <a:ea typeface="+mn-ea"/>
                <a:cs typeface="+mn-cs"/>
              </a:rPr>
              <a:t>Direct students to the </a:t>
            </a:r>
            <a:r>
              <a:rPr lang="en-US" sz="1200" i="1" kern="1200" dirty="0">
                <a:solidFill>
                  <a:schemeClr val="tx1"/>
                </a:solidFill>
                <a:effectLst/>
                <a:latin typeface="+mn-lt"/>
                <a:ea typeface="+mn-ea"/>
                <a:cs typeface="+mn-cs"/>
              </a:rPr>
              <a:t>Lesson 2: Student Activity Sheet</a:t>
            </a:r>
            <a:r>
              <a:rPr lang="en-US" sz="1200" kern="1200" dirty="0">
                <a:solidFill>
                  <a:schemeClr val="tx1"/>
                </a:solidFill>
                <a:effectLst/>
                <a:latin typeface="+mn-lt"/>
                <a:ea typeface="+mn-ea"/>
                <a:cs typeface="+mn-cs"/>
              </a:rPr>
              <a:t>. Have students complete </a:t>
            </a:r>
            <a:r>
              <a:rPr lang="en-US" sz="1200" i="1" kern="1200" dirty="0">
                <a:solidFill>
                  <a:schemeClr val="tx1"/>
                </a:solidFill>
                <a:effectLst/>
                <a:latin typeface="+mn-lt"/>
                <a:ea typeface="+mn-ea"/>
                <a:cs typeface="+mn-cs"/>
              </a:rPr>
              <a:t>Lesson 2: Step 1 </a:t>
            </a:r>
            <a:r>
              <a:rPr lang="en-US" sz="1200" kern="1200" dirty="0">
                <a:solidFill>
                  <a:schemeClr val="tx1"/>
                </a:solidFill>
                <a:effectLst/>
                <a:latin typeface="+mn-lt"/>
                <a:ea typeface="+mn-ea"/>
                <a:cs typeface="+mn-cs"/>
              </a:rPr>
              <a:t>on the activity sheet with partners or in small groups. Students are prompted to think about the purpose for observing clouds and how observations are beneficial for understanding weather. Allow time for students to share why cloud observations, or other observations of the weather/ sky, can be useful.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Suggested prompts for discussion: </a:t>
            </a: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What can we learn about the weather by observing the sky over time? </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What would we see if we watched the sky on a day when a storm was forming? </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How could viewing a time-lapse video of the sky help us figure out more about clouds and storms?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50176A7-6163-0043-9EA2-FC36E2A9A9F8}" type="slidenum">
              <a:rPr lang="en-US" smtClean="0"/>
              <a:pPr/>
              <a:t>5</a:t>
            </a:fld>
            <a:endParaRPr lang="en-US"/>
          </a:p>
        </p:txBody>
      </p:sp>
    </p:spTree>
    <p:extLst>
      <p:ext uri="{BB962C8B-B14F-4D97-AF65-F5344CB8AC3E}">
        <p14:creationId xmlns:p14="http://schemas.microsoft.com/office/powerpoint/2010/main" val="26268066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Devote time to “taking stock” by returning to the Driving Question Board. </a:t>
            </a:r>
            <a:r>
              <a:rPr lang="en-US" sz="1200" kern="1200" dirty="0">
                <a:solidFill>
                  <a:schemeClr val="tx1"/>
                </a:solidFill>
                <a:effectLst/>
                <a:latin typeface="+mn-lt"/>
                <a:ea typeface="+mn-ea"/>
                <a:cs typeface="+mn-cs"/>
              </a:rPr>
              <a:t>As you navigate from the reading and students’ recently developed ideas about air molecules, particle motion, and convection, have students reflect on what they have learned. Return to the Driving Question Board to see which questions students can now answer. As students review their questions and develop answers to some of those questions, use this information to inform how you approach the Consensus Model. It might be the case that students need to revisit a particular data set from earlier in the sequence to “refresh” their thinking and/or to make connections they have not made yet. </a:t>
            </a:r>
          </a:p>
          <a:p>
            <a:endParaRPr lang="en-US" dirty="0"/>
          </a:p>
        </p:txBody>
      </p:sp>
      <p:sp>
        <p:nvSpPr>
          <p:cNvPr id="4" name="Slide Number Placeholder 3"/>
          <p:cNvSpPr>
            <a:spLocks noGrp="1"/>
          </p:cNvSpPr>
          <p:nvPr>
            <p:ph type="sldNum" sz="quarter" idx="10"/>
          </p:nvPr>
        </p:nvSpPr>
        <p:spPr/>
        <p:txBody>
          <a:bodyPr/>
          <a:lstStyle/>
          <a:p>
            <a:fld id="{550176A7-6163-0043-9EA2-FC36E2A9A9F8}" type="slidenum">
              <a:rPr lang="en-US" smtClean="0"/>
              <a:pPr/>
              <a:t>50</a:t>
            </a:fld>
            <a:endParaRPr lang="en-US"/>
          </a:p>
        </p:txBody>
      </p:sp>
    </p:spTree>
    <p:extLst>
      <p:ext uri="{BB962C8B-B14F-4D97-AF65-F5344CB8AC3E}">
        <p14:creationId xmlns:p14="http://schemas.microsoft.com/office/powerpoint/2010/main" val="240306503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rPr>
              <a:t>Revisit the stormy day time-lapse video to motivate explanation of this phenomenon.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rPr>
              <a:t>Replay the isolated storm time-lapse video, and have students work in small groups to discuss important things happening for the storm to form</a:t>
            </a:r>
            <a:r>
              <a:rPr lang="en-US" sz="1200" b="1" dirty="0">
                <a:effectLst/>
              </a:rPr>
              <a:t>. </a:t>
            </a:r>
            <a:r>
              <a:rPr lang="en-US" sz="1200" dirty="0">
                <a:effectLst/>
              </a:rPr>
              <a:t>Tell students they are going to develop a model to explain the isolated storm: </a:t>
            </a:r>
            <a:r>
              <a:rPr lang="en-US" sz="1200" kern="1200" dirty="0">
                <a:solidFill>
                  <a:schemeClr val="tx1"/>
                </a:solidFill>
                <a:effectLst/>
                <a:latin typeface="+mn-lt"/>
                <a:ea typeface="+mn-ea"/>
                <a:cs typeface="+mn-cs"/>
              </a:rPr>
              <a:t>“Let’s see if we can put together all the things we’ve learned to create a model that explains what’s happening for the storm to form.”</a:t>
            </a:r>
            <a:endParaRPr lang="en-US" dirty="0">
              <a:effectLst/>
            </a:endParaRPr>
          </a:p>
          <a:p>
            <a:endParaRPr lang="en-US" dirty="0"/>
          </a:p>
          <a:p>
            <a:pPr lvl="0"/>
            <a:r>
              <a:rPr lang="en-US" sz="1200" b="1" kern="1200" dirty="0">
                <a:solidFill>
                  <a:schemeClr val="tx1"/>
                </a:solidFill>
                <a:effectLst/>
                <a:latin typeface="+mn-lt"/>
                <a:ea typeface="+mn-ea"/>
                <a:cs typeface="+mn-cs"/>
              </a:rPr>
              <a:t>Revisit the Model Idea Tracker. </a:t>
            </a:r>
          </a:p>
          <a:p>
            <a:pPr lvl="0"/>
            <a:r>
              <a:rPr lang="en-US" sz="1200" kern="1200" dirty="0">
                <a:solidFill>
                  <a:schemeClr val="tx1"/>
                </a:solidFill>
                <a:effectLst/>
                <a:latin typeface="+mn-lt"/>
                <a:ea typeface="+mn-ea"/>
                <a:cs typeface="+mn-cs"/>
              </a:rPr>
              <a:t>Use the </a:t>
            </a:r>
            <a:r>
              <a:rPr lang="en-US" sz="1200" b="0" kern="1200" dirty="0">
                <a:solidFill>
                  <a:schemeClr val="tx1"/>
                </a:solidFill>
                <a:effectLst/>
                <a:latin typeface="+mn-lt"/>
                <a:ea typeface="+mn-ea"/>
                <a:cs typeface="+mn-cs"/>
              </a:rPr>
              <a:t>Model Idea Tracker to </a:t>
            </a:r>
            <a:r>
              <a:rPr lang="en-US" sz="1200" kern="1200" dirty="0">
                <a:solidFill>
                  <a:schemeClr val="tx1"/>
                </a:solidFill>
                <a:effectLst/>
                <a:latin typeface="+mn-lt"/>
                <a:ea typeface="+mn-ea"/>
                <a:cs typeface="+mn-cs"/>
              </a:rPr>
              <a:t>review important “rules of the system”. These Model Ideas have evidence to support them and can help students make sense of how a system works. As students construct the </a:t>
            </a:r>
            <a:r>
              <a:rPr lang="en-US" sz="1200" b="0" kern="1200" dirty="0">
                <a:solidFill>
                  <a:schemeClr val="tx1"/>
                </a:solidFill>
                <a:effectLst/>
                <a:latin typeface="+mn-lt"/>
                <a:ea typeface="+mn-ea"/>
                <a:cs typeface="+mn-cs"/>
              </a:rPr>
              <a:t>Consensus Model</a:t>
            </a:r>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they should pay attention that their </a:t>
            </a:r>
            <a:r>
              <a:rPr lang="en-US" sz="1200" b="0" kern="1200" dirty="0">
                <a:solidFill>
                  <a:schemeClr val="tx1"/>
                </a:solidFill>
                <a:effectLst/>
                <a:latin typeface="+mn-lt"/>
                <a:ea typeface="+mn-ea"/>
                <a:cs typeface="+mn-cs"/>
              </a:rPr>
              <a:t>Consensus Model </a:t>
            </a:r>
            <a:r>
              <a:rPr lang="en-US" sz="1200" kern="1200" dirty="0">
                <a:solidFill>
                  <a:schemeClr val="tx1"/>
                </a:solidFill>
                <a:effectLst/>
                <a:latin typeface="+mn-lt"/>
                <a:ea typeface="+mn-ea"/>
                <a:cs typeface="+mn-cs"/>
              </a:rPr>
              <a:t>is consistent with their Model Ideas. </a:t>
            </a:r>
          </a:p>
          <a:p>
            <a:endParaRPr lang="en-US" dirty="0"/>
          </a:p>
        </p:txBody>
      </p:sp>
      <p:sp>
        <p:nvSpPr>
          <p:cNvPr id="4" name="Slide Number Placeholder 3"/>
          <p:cNvSpPr>
            <a:spLocks noGrp="1"/>
          </p:cNvSpPr>
          <p:nvPr>
            <p:ph type="sldNum" sz="quarter" idx="10"/>
          </p:nvPr>
        </p:nvSpPr>
        <p:spPr/>
        <p:txBody>
          <a:bodyPr/>
          <a:lstStyle/>
          <a:p>
            <a:fld id="{550176A7-6163-0043-9EA2-FC36E2A9A9F8}" type="slidenum">
              <a:rPr lang="en-US" smtClean="0"/>
              <a:pPr/>
              <a:t>51</a:t>
            </a:fld>
            <a:endParaRPr lang="en-US"/>
          </a:p>
        </p:txBody>
      </p:sp>
    </p:spTree>
    <p:extLst>
      <p:ext uri="{BB962C8B-B14F-4D97-AF65-F5344CB8AC3E}">
        <p14:creationId xmlns:p14="http://schemas.microsoft.com/office/powerpoint/2010/main" val="19278841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effectLst/>
              </a:rPr>
              <a:t>Lesson </a:t>
            </a:r>
            <a:r>
              <a:rPr lang="en-US" sz="1200" b="1" dirty="0">
                <a:effectLst/>
              </a:rPr>
              <a:t>5: Step </a:t>
            </a:r>
            <a:r>
              <a:rPr lang="en-US" sz="1200" b="1" dirty="0" smtClean="0">
                <a:effectLst/>
              </a:rPr>
              <a:t>3 of the Student Activity Sheet</a:t>
            </a:r>
            <a:endParaRPr lang="en-US" sz="1200" b="1" dirty="0">
              <a:effectLst/>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Prepare for the Consensus Model. </a:t>
            </a:r>
            <a:r>
              <a:rPr lang="en-US" sz="1200" kern="1200" dirty="0">
                <a:solidFill>
                  <a:schemeClr val="tx1"/>
                </a:solidFill>
                <a:effectLst/>
                <a:latin typeface="+mn-lt"/>
                <a:ea typeface="+mn-ea"/>
                <a:cs typeface="+mn-cs"/>
              </a:rPr>
              <a:t>Direct students to </a:t>
            </a:r>
            <a:r>
              <a:rPr lang="en-US" sz="1200" i="1" kern="1200" dirty="0">
                <a:solidFill>
                  <a:schemeClr val="tx1"/>
                </a:solidFill>
                <a:effectLst/>
                <a:latin typeface="+mn-lt"/>
                <a:ea typeface="+mn-ea"/>
                <a:cs typeface="+mn-cs"/>
              </a:rPr>
              <a:t>Lesson 5: Step 3 </a:t>
            </a:r>
            <a:r>
              <a:rPr lang="en-US" sz="1200" kern="1200" dirty="0">
                <a:solidFill>
                  <a:schemeClr val="tx1"/>
                </a:solidFill>
                <a:effectLst/>
                <a:latin typeface="+mn-lt"/>
                <a:ea typeface="+mn-ea"/>
                <a:cs typeface="+mn-cs"/>
              </a:rPr>
              <a:t>on their student activity sheets to record their ideas individually about how precipitation happens in an isolated storm. Tell students that after they develop their model, the class will construct a Consensus Model for an Isolated Storm that takes student model ideas into account. </a:t>
            </a:r>
          </a:p>
          <a:p>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550176A7-6163-0043-9EA2-FC36E2A9A9F8}" type="slidenum">
              <a:rPr lang="en-US" smtClean="0"/>
              <a:pPr/>
              <a:t>52</a:t>
            </a:fld>
            <a:endParaRPr lang="en-US"/>
          </a:p>
        </p:txBody>
      </p:sp>
    </p:spTree>
    <p:extLst>
      <p:ext uri="{BB962C8B-B14F-4D97-AF65-F5344CB8AC3E}">
        <p14:creationId xmlns:p14="http://schemas.microsoft.com/office/powerpoint/2010/main" val="36843936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Develop a Consensus Model. </a:t>
            </a:r>
            <a:r>
              <a:rPr lang="en-US" sz="1200" kern="1200" dirty="0">
                <a:solidFill>
                  <a:schemeClr val="tx1"/>
                </a:solidFill>
                <a:effectLst/>
                <a:latin typeface="+mn-lt"/>
                <a:ea typeface="+mn-ea"/>
                <a:cs typeface="+mn-cs"/>
              </a:rPr>
              <a:t>In a public space, draw the Consensus Model for an Isolated Storm as students share their thinking about important processes and conditions for storms. For each suggested addition, put the idea forth to the class for other students to clarify and add to before it is recorded on the class model. Specifically ask students to cite data or other evidence to support their ideas. A list of guiding questions is provided on the student activity sheet to help organize parts of the model. </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Record the Consensus Model. </a:t>
            </a:r>
            <a:r>
              <a:rPr lang="en-US" sz="1200" kern="1200" dirty="0">
                <a:solidFill>
                  <a:schemeClr val="tx1"/>
                </a:solidFill>
                <a:effectLst/>
                <a:latin typeface="+mn-lt"/>
                <a:ea typeface="+mn-ea"/>
                <a:cs typeface="+mn-cs"/>
              </a:rPr>
              <a:t>After the class version of the Consensus Model for an Isolated Storm is complete, direct students to revise their models on their student activity sheets using a different color of pencil. Encourage students to represent their thinking in different ways if it helps them make sense of what’s happening in the model. They do not need to record the exact model constructed by the class, but they do need to record one that is consistent with the Model Idea Tracker. </a:t>
            </a:r>
          </a:p>
        </p:txBody>
      </p:sp>
      <p:sp>
        <p:nvSpPr>
          <p:cNvPr id="4" name="Slide Number Placeholder 3"/>
          <p:cNvSpPr>
            <a:spLocks noGrp="1"/>
          </p:cNvSpPr>
          <p:nvPr>
            <p:ph type="sldNum" sz="quarter" idx="10"/>
          </p:nvPr>
        </p:nvSpPr>
        <p:spPr/>
        <p:txBody>
          <a:bodyPr/>
          <a:lstStyle/>
          <a:p>
            <a:fld id="{550176A7-6163-0043-9EA2-FC36E2A9A9F8}" type="slidenum">
              <a:rPr lang="en-US" smtClean="0"/>
              <a:pPr/>
              <a:t>53</a:t>
            </a:fld>
            <a:endParaRPr lang="en-US"/>
          </a:p>
        </p:txBody>
      </p:sp>
    </p:spTree>
    <p:extLst>
      <p:ext uri="{BB962C8B-B14F-4D97-AF65-F5344CB8AC3E}">
        <p14:creationId xmlns:p14="http://schemas.microsoft.com/office/powerpoint/2010/main" val="40763305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50176A7-6163-0043-9EA2-FC36E2A9A9F8}" type="slidenum">
              <a:rPr lang="en-US" smtClean="0"/>
              <a:pPr/>
              <a:t>54</a:t>
            </a:fld>
            <a:endParaRPr lang="en-US"/>
          </a:p>
        </p:txBody>
      </p:sp>
    </p:spTree>
    <p:extLst>
      <p:ext uri="{BB962C8B-B14F-4D97-AF65-F5344CB8AC3E}">
        <p14:creationId xmlns:p14="http://schemas.microsoft.com/office/powerpoint/2010/main" val="81838296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Navigate from the previous lesson.</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Take a moment to review the Consensus Model. Ask students if there are new questions from the Driving</a:t>
            </a:r>
            <a:r>
              <a:rPr lang="en-US" sz="1200" kern="1200" baseline="0" dirty="0">
                <a:solidFill>
                  <a:schemeClr val="tx1"/>
                </a:solidFill>
                <a:effectLst/>
                <a:latin typeface="+mn-lt"/>
                <a:ea typeface="+mn-ea"/>
                <a:cs typeface="+mn-cs"/>
              </a:rPr>
              <a:t> Question Board</a:t>
            </a:r>
            <a:r>
              <a:rPr lang="en-US" sz="1200" kern="1200" dirty="0">
                <a:solidFill>
                  <a:schemeClr val="tx1"/>
                </a:solidFill>
                <a:effectLst/>
                <a:latin typeface="+mn-lt"/>
                <a:ea typeface="+mn-ea"/>
                <a:cs typeface="+mn-cs"/>
              </a:rPr>
              <a:t> that they can now answer. Have students share these questions and answers with the class. </a:t>
            </a:r>
          </a:p>
          <a:p>
            <a:endParaRPr lang="en-US" dirty="0"/>
          </a:p>
        </p:txBody>
      </p:sp>
      <p:sp>
        <p:nvSpPr>
          <p:cNvPr id="4" name="Slide Number Placeholder 3"/>
          <p:cNvSpPr>
            <a:spLocks noGrp="1"/>
          </p:cNvSpPr>
          <p:nvPr>
            <p:ph type="sldNum" sz="quarter" idx="10"/>
          </p:nvPr>
        </p:nvSpPr>
        <p:spPr/>
        <p:txBody>
          <a:bodyPr/>
          <a:lstStyle/>
          <a:p>
            <a:fld id="{550176A7-6163-0043-9EA2-FC36E2A9A9F8}" type="slidenum">
              <a:rPr lang="en-US" smtClean="0"/>
              <a:pPr/>
              <a:t>55</a:t>
            </a:fld>
            <a:endParaRPr lang="en-US"/>
          </a:p>
        </p:txBody>
      </p:sp>
    </p:spTree>
    <p:extLst>
      <p:ext uri="{BB962C8B-B14F-4D97-AF65-F5344CB8AC3E}">
        <p14:creationId xmlns:p14="http://schemas.microsoft.com/office/powerpoint/2010/main" val="30017716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Return to the </a:t>
            </a:r>
            <a:r>
              <a:rPr lang="en-US" sz="1200" b="1" kern="1200" dirty="0" smtClean="0">
                <a:solidFill>
                  <a:schemeClr val="tx1"/>
                </a:solidFill>
                <a:effectLst/>
                <a:latin typeface="+mn-lt"/>
                <a:ea typeface="+mn-ea"/>
                <a:cs typeface="+mn-cs"/>
              </a:rPr>
              <a:t>Anchoring </a:t>
            </a:r>
            <a:r>
              <a:rPr lang="en-US" sz="1200" b="1" kern="1200" dirty="0">
                <a:solidFill>
                  <a:schemeClr val="tx1"/>
                </a:solidFill>
                <a:effectLst/>
                <a:latin typeface="+mn-lt"/>
                <a:ea typeface="+mn-ea"/>
                <a:cs typeface="+mn-cs"/>
              </a:rPr>
              <a:t>Phenomenon.  </a:t>
            </a:r>
          </a:p>
          <a:p>
            <a:r>
              <a:rPr lang="en-US" sz="1200" kern="1200" dirty="0">
                <a:solidFill>
                  <a:schemeClr val="tx1"/>
                </a:solidFill>
                <a:effectLst/>
                <a:latin typeface="+mn-lt"/>
                <a:ea typeface="+mn-ea"/>
                <a:cs typeface="+mn-cs"/>
              </a:rPr>
              <a:t>In small groups, prompt students to discuss what they now know about </a:t>
            </a:r>
            <a:r>
              <a:rPr lang="en-US" sz="1200" i="1" u="none" kern="1200" dirty="0">
                <a:solidFill>
                  <a:schemeClr val="tx1"/>
                </a:solidFill>
                <a:effectLst/>
                <a:latin typeface="+mn-lt"/>
                <a:ea typeface="+mn-ea"/>
                <a:cs typeface="+mn-cs"/>
              </a:rPr>
              <a:t>causes</a:t>
            </a:r>
            <a:r>
              <a:rPr lang="en-US" sz="1200" kern="1200" dirty="0">
                <a:solidFill>
                  <a:schemeClr val="tx1"/>
                </a:solidFill>
                <a:effectLst/>
                <a:latin typeface="+mn-lt"/>
                <a:ea typeface="+mn-ea"/>
                <a:cs typeface="+mn-cs"/>
              </a:rPr>
              <a:t> of precipitation and potential for precipitation. Have students share their thinking about the Anchoring Phenomenon and whether they believe the isolated storm model is consistent with the Colorado rain event. Discuss how the Colorado storm may or may not fit the Model Ideas. Note that students might also recognize that the length of the storm, which persisted for several days, does not fit the Consensus Model for an Isolated Storm. </a:t>
            </a:r>
          </a:p>
          <a:p>
            <a:pPr lvl="0"/>
            <a:endParaRPr lang="en-US" sz="1200" kern="1200" dirty="0">
              <a:solidFill>
                <a:schemeClr val="tx1"/>
              </a:solidFill>
              <a:effectLst/>
              <a:latin typeface="+mn-lt"/>
              <a:ea typeface="+mn-ea"/>
              <a:cs typeface="+mn-cs"/>
            </a:endParaRPr>
          </a:p>
          <a:p>
            <a:r>
              <a:rPr lang="en-US" sz="1200" dirty="0">
                <a:effectLst/>
              </a:rPr>
              <a:t> </a:t>
            </a:r>
            <a:r>
              <a:rPr lang="en-US" sz="1200" b="1" kern="1200" dirty="0">
                <a:solidFill>
                  <a:schemeClr val="tx1"/>
                </a:solidFill>
                <a:effectLst/>
                <a:latin typeface="+mn-lt"/>
                <a:ea typeface="+mn-ea"/>
                <a:cs typeface="+mn-cs"/>
              </a:rPr>
              <a:t>Model Ideas from Learning Sequence 1:</a:t>
            </a:r>
            <a:endParaRPr lang="en-US" dirty="0">
              <a:effectLst/>
            </a:endParaRP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Evaporation of water at the surface is important for clouds/storms.</a:t>
            </a: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Evaporation happens because of heating from sunlight.</a:t>
            </a: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Clouds form when water condenses.</a:t>
            </a: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The surface is warmer than the air above it.</a:t>
            </a: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The air near the ground is warmer than air</a:t>
            </a:r>
            <a:r>
              <a:rPr lang="en-US" sz="1200" b="0" kern="1200" baseline="0" dirty="0">
                <a:solidFill>
                  <a:schemeClr val="tx1"/>
                </a:solidFill>
                <a:effectLst/>
                <a:latin typeface="+mn-lt"/>
                <a:ea typeface="+mn-ea"/>
                <a:cs typeface="+mn-cs"/>
              </a:rPr>
              <a:t> closer to</a:t>
            </a:r>
            <a:r>
              <a:rPr lang="en-US" sz="1200" b="0" kern="1200" dirty="0">
                <a:solidFill>
                  <a:schemeClr val="tx1"/>
                </a:solidFill>
                <a:effectLst/>
                <a:latin typeface="+mn-lt"/>
                <a:ea typeface="+mn-ea"/>
                <a:cs typeface="+mn-cs"/>
              </a:rPr>
              <a:t> where clouds form.</a:t>
            </a: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Rising temperature and humidity are good conditions for an isolated storm.</a:t>
            </a: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Rising temperature and low humidity are not good conditions for an isolated storm.</a:t>
            </a: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A source of moisture is important to get water into the atmosphere for storms.</a:t>
            </a: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Warm air rises and cooler air sinks.</a:t>
            </a: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Warm air holds more water vapor compared to cool air.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Motivate a reason to test their model.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Explain to students that it is important to test a model to make sure it is useful for figuring out a phenomenon and can become helpful for making predictions. If they can figure out the best conditions for strong storms with heavy precipitation compared to conditions for weaker or smaller storms with less precipitation, their model will do a better job explaining why certain storms bring more precipitation compared to other storms. </a:t>
            </a:r>
          </a:p>
        </p:txBody>
      </p:sp>
      <p:sp>
        <p:nvSpPr>
          <p:cNvPr id="4" name="Slide Number Placeholder 3"/>
          <p:cNvSpPr>
            <a:spLocks noGrp="1"/>
          </p:cNvSpPr>
          <p:nvPr>
            <p:ph type="sldNum" sz="quarter" idx="10"/>
          </p:nvPr>
        </p:nvSpPr>
        <p:spPr/>
        <p:txBody>
          <a:bodyPr/>
          <a:lstStyle/>
          <a:p>
            <a:fld id="{550176A7-6163-0043-9EA2-FC36E2A9A9F8}" type="slidenum">
              <a:rPr lang="en-US" smtClean="0"/>
              <a:pPr/>
              <a:t>56</a:t>
            </a:fld>
            <a:endParaRPr lang="en-US"/>
          </a:p>
        </p:txBody>
      </p:sp>
    </p:spTree>
    <p:extLst>
      <p:ext uri="{BB962C8B-B14F-4D97-AF65-F5344CB8AC3E}">
        <p14:creationId xmlns:p14="http://schemas.microsoft.com/office/powerpoint/2010/main" val="362787477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effectLst/>
              </a:rPr>
              <a:t>Lesson </a:t>
            </a:r>
            <a:r>
              <a:rPr lang="en-US" sz="1200" b="1" dirty="0">
                <a:effectLst/>
              </a:rPr>
              <a:t>6: Step </a:t>
            </a:r>
            <a:r>
              <a:rPr lang="en-US" sz="1200" b="1" dirty="0" smtClean="0">
                <a:effectLst/>
              </a:rPr>
              <a:t>1 of the Student Activity Sheet </a:t>
            </a:r>
            <a:endParaRPr lang="en-US" sz="1200" b="1"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Introduce the Make a Thunderstorm simulation.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Direct students to the </a:t>
            </a:r>
            <a:r>
              <a:rPr lang="en-US" sz="1200" i="1" u="none" kern="1200" dirty="0">
                <a:solidFill>
                  <a:schemeClr val="tx1"/>
                </a:solidFill>
                <a:effectLst/>
                <a:latin typeface="+mn-lt"/>
                <a:ea typeface="+mn-ea"/>
                <a:cs typeface="+mn-cs"/>
              </a:rPr>
              <a:t>Lesson 6: Student Activity Sheet</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Introduce students to the </a:t>
            </a:r>
            <a:r>
              <a:rPr lang="en-US" sz="1200" i="0" kern="1200" dirty="0">
                <a:solidFill>
                  <a:schemeClr val="tx1"/>
                </a:solidFill>
                <a:effectLst/>
                <a:latin typeface="+mn-lt"/>
                <a:ea typeface="+mn-ea"/>
                <a:cs typeface="+mn-cs"/>
              </a:rPr>
              <a:t>Make a Thunderstorm </a:t>
            </a:r>
            <a:r>
              <a:rPr lang="en-US" sz="1200" kern="1200" dirty="0">
                <a:solidFill>
                  <a:schemeClr val="tx1"/>
                </a:solidFill>
                <a:effectLst/>
                <a:latin typeface="+mn-lt"/>
                <a:ea typeface="+mn-ea"/>
                <a:cs typeface="+mn-cs"/>
              </a:rPr>
              <a:t>simulation, which allows students to manipulate the temperature and humidity parts in their model to see how changing parts of the model affect storm potential. Emphasize to students that if one variable in their model changes, the outcome changes. They will need to explain why a strong storm forms, and also why weaker storms form, based on the changes they made to parts of the model.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Use the Consensus Model to make predictions.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Have students use their Consensus Model to make predictions about the best conditions for storms.</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Students record their predictions in </a:t>
            </a:r>
            <a:r>
              <a:rPr lang="en-US" sz="1200" i="1" u="none" kern="1200" dirty="0">
                <a:solidFill>
                  <a:schemeClr val="tx1"/>
                </a:solidFill>
                <a:effectLst/>
                <a:latin typeface="+mn-lt"/>
                <a:ea typeface="+mn-ea"/>
                <a:cs typeface="+mn-cs"/>
              </a:rPr>
              <a:t>Step 1</a:t>
            </a:r>
            <a:r>
              <a:rPr lang="en-US" sz="1200" kern="1200" dirty="0">
                <a:solidFill>
                  <a:schemeClr val="tx1"/>
                </a:solidFill>
                <a:effectLst/>
                <a:latin typeface="+mn-lt"/>
                <a:ea typeface="+mn-ea"/>
                <a:cs typeface="+mn-cs"/>
              </a:rPr>
              <a:t> on their handouts.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50176A7-6163-0043-9EA2-FC36E2A9A9F8}" type="slidenum">
              <a:rPr lang="en-US" smtClean="0"/>
              <a:pPr/>
              <a:t>57</a:t>
            </a:fld>
            <a:endParaRPr lang="en-US"/>
          </a:p>
        </p:txBody>
      </p:sp>
    </p:spTree>
    <p:extLst>
      <p:ext uri="{BB962C8B-B14F-4D97-AF65-F5344CB8AC3E}">
        <p14:creationId xmlns:p14="http://schemas.microsoft.com/office/powerpoint/2010/main" val="365273732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effectLst/>
              </a:rPr>
              <a:t>Lesson </a:t>
            </a:r>
            <a:r>
              <a:rPr lang="en-US" sz="1200" b="1" dirty="0">
                <a:effectLst/>
              </a:rPr>
              <a:t>6: Step </a:t>
            </a:r>
            <a:r>
              <a:rPr lang="en-US" sz="1200" b="1" dirty="0" smtClean="0">
                <a:effectLst/>
              </a:rPr>
              <a:t>2 of the Student Activity Sheet</a:t>
            </a:r>
            <a:endParaRPr lang="en-US" sz="1200" b="1" dirty="0">
              <a:effectLst/>
            </a:endParaRP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Collect evidence from the simulation</a:t>
            </a:r>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Arrange students in groups with a computer or tablet.</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Orient students to the simulation and give students instructions for recording data on their handouts. Students collect data from the simulation. Walk around and monitor progress. Prompt students to explain the storm outcome in terms of conditions that helped a storm form and conditions that did not help a storm form.</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u="none" kern="1200" dirty="0">
                <a:solidFill>
                  <a:schemeClr val="tx1"/>
                </a:solidFill>
                <a:effectLst/>
                <a:latin typeface="+mn-lt"/>
                <a:ea typeface="+mn-ea"/>
                <a:cs typeface="+mn-cs"/>
              </a:rPr>
              <a:t>Important patterns to identify from the simulation: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Warm temperatures near the surface and colder temperatures higher in the atmosphere with high humidity are ideal conditions for thunderstorms.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If there is less of a temperature difference between the two altitudes, weaker storms may still form.</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If there is low humidity, regardless of temperature, thunderstorms will not form.</a:t>
            </a:r>
          </a:p>
          <a:p>
            <a:endParaRPr lang="en-US" dirty="0"/>
          </a:p>
        </p:txBody>
      </p:sp>
      <p:sp>
        <p:nvSpPr>
          <p:cNvPr id="4" name="Slide Number Placeholder 3"/>
          <p:cNvSpPr>
            <a:spLocks noGrp="1"/>
          </p:cNvSpPr>
          <p:nvPr>
            <p:ph type="sldNum" sz="quarter" idx="10"/>
          </p:nvPr>
        </p:nvSpPr>
        <p:spPr/>
        <p:txBody>
          <a:bodyPr/>
          <a:lstStyle/>
          <a:p>
            <a:fld id="{550176A7-6163-0043-9EA2-FC36E2A9A9F8}" type="slidenum">
              <a:rPr lang="en-US" smtClean="0"/>
              <a:pPr/>
              <a:t>58</a:t>
            </a:fld>
            <a:endParaRPr lang="en-US"/>
          </a:p>
        </p:txBody>
      </p:sp>
    </p:spTree>
    <p:extLst>
      <p:ext uri="{BB962C8B-B14F-4D97-AF65-F5344CB8AC3E}">
        <p14:creationId xmlns:p14="http://schemas.microsoft.com/office/powerpoint/2010/main" val="154214711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rPr>
              <a:t>Confirm and/or refine the Consensus Model.</a:t>
            </a:r>
            <a:r>
              <a:rPr lang="en-US" sz="1200"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rPr>
              <a:t>As a whole group, return to the Consensus Model to confirm or refine the model. Prompt students to use data from the simulation to support whether they confirm or want to change part of the model. </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550176A7-6163-0043-9EA2-FC36E2A9A9F8}" type="slidenum">
              <a:rPr lang="en-US" smtClean="0"/>
              <a:pPr/>
              <a:t>59</a:t>
            </a:fld>
            <a:endParaRPr lang="en-US"/>
          </a:p>
        </p:txBody>
      </p:sp>
    </p:spTree>
    <p:extLst>
      <p:ext uri="{BB962C8B-B14F-4D97-AF65-F5344CB8AC3E}">
        <p14:creationId xmlns:p14="http://schemas.microsoft.com/office/powerpoint/2010/main" val="2170084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Lesson 2:</a:t>
            </a:r>
            <a:r>
              <a:rPr lang="en-US" sz="1200" b="1"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Step 2 </a:t>
            </a:r>
            <a:r>
              <a:rPr lang="en-US" sz="1200" b="1" kern="1200" baseline="0" dirty="0">
                <a:solidFill>
                  <a:schemeClr val="tx1"/>
                </a:solidFill>
                <a:effectLst/>
                <a:latin typeface="+mn-lt"/>
                <a:ea typeface="+mn-ea"/>
                <a:cs typeface="+mn-cs"/>
              </a:rPr>
              <a:t>of the </a:t>
            </a:r>
            <a:r>
              <a:rPr lang="en-US" sz="1200" b="1" kern="1200" dirty="0">
                <a:solidFill>
                  <a:schemeClr val="tx1"/>
                </a:solidFill>
                <a:effectLst/>
                <a:latin typeface="+mn-lt"/>
                <a:ea typeface="+mn-ea"/>
                <a:cs typeface="+mn-cs"/>
              </a:rPr>
              <a:t>Student Activity Sheet</a:t>
            </a:r>
          </a:p>
          <a:p>
            <a:pPr lvl="0"/>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Make observations of sunny day and stormy day time-lapse videos. </a:t>
            </a:r>
            <a:r>
              <a:rPr lang="en-US" sz="1200" kern="1200" dirty="0">
                <a:solidFill>
                  <a:schemeClr val="tx1"/>
                </a:solidFill>
                <a:effectLst/>
                <a:latin typeface="+mn-lt"/>
                <a:ea typeface="+mn-ea"/>
                <a:cs typeface="+mn-cs"/>
              </a:rPr>
              <a:t>Introduce students to the time-lapse video context (see below). Play the sunny day time-lapse video. Have students make observations in </a:t>
            </a:r>
            <a:r>
              <a:rPr lang="en-US" sz="1200" i="1" kern="1200" dirty="0">
                <a:solidFill>
                  <a:schemeClr val="tx1"/>
                </a:solidFill>
                <a:effectLst/>
                <a:latin typeface="+mn-lt"/>
                <a:ea typeface="+mn-ea"/>
                <a:cs typeface="+mn-cs"/>
              </a:rPr>
              <a:t>Lesson 2: Step 2 </a:t>
            </a:r>
            <a:r>
              <a:rPr lang="en-US" sz="1200" kern="1200" dirty="0">
                <a:solidFill>
                  <a:schemeClr val="tx1"/>
                </a:solidFill>
                <a:effectLst/>
                <a:latin typeface="+mn-lt"/>
                <a:ea typeface="+mn-ea"/>
                <a:cs typeface="+mn-cs"/>
              </a:rPr>
              <a:t>of their activity sheets. As students observe, help them identify evidence from the video that indicates time of day. Next, play the stormy day time-lapse video and have students make observations on their activity sheets. Identify indicators for time of day—this is important for establishing that the morning begins clear, clouds appear, and the storm occurs in the afternoon.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SUNNY DAY AND STORMY DAY TIME-LAPSE VIDEOS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These videos were captured on Eagle Ridge above Lyons, Colorado near the Front Range of the Rockies by David Niels as part of his research for the Colorado Climate Center. The sunny day video was filmed on April 6, 2017. The stormy day video was filmed on July 4, 2017. Each video is two minutes in length. </a:t>
            </a: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0176A7-6163-0043-9EA2-FC36E2A9A9F8}" type="slidenum">
              <a:rPr lang="en-US" smtClean="0"/>
              <a:pPr/>
              <a:t>6</a:t>
            </a:fld>
            <a:endParaRPr lang="en-US"/>
          </a:p>
        </p:txBody>
      </p:sp>
    </p:spTree>
    <p:extLst>
      <p:ext uri="{BB962C8B-B14F-4D97-AF65-F5344CB8AC3E}">
        <p14:creationId xmlns:p14="http://schemas.microsoft.com/office/powerpoint/2010/main" val="32785835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Navigate from the previous activity</a:t>
            </a:r>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Students understand how to use temperature and humidity data to make sense of storm potential in convective storms, specifically isolated storms. Students will use what they know to identify a rain event and to construct an explanation about what happened leading up to this event. Use the </a:t>
            </a:r>
            <a:r>
              <a:rPr lang="en-US" sz="1200" b="0" kern="1200" dirty="0">
                <a:solidFill>
                  <a:schemeClr val="tx1"/>
                </a:solidFill>
                <a:effectLst/>
                <a:latin typeface="+mn-lt"/>
                <a:ea typeface="+mn-ea"/>
                <a:cs typeface="+mn-cs"/>
              </a:rPr>
              <a:t>Model Idea Tracker </a:t>
            </a:r>
            <a:r>
              <a:rPr lang="en-US" sz="1200" kern="1200" dirty="0">
                <a:solidFill>
                  <a:schemeClr val="tx1"/>
                </a:solidFill>
                <a:effectLst/>
                <a:latin typeface="+mn-lt"/>
                <a:ea typeface="+mn-ea"/>
                <a:cs typeface="+mn-cs"/>
              </a:rPr>
              <a:t>to provide students with guidance to help them pull together what they know to make a claim about when this type of rainstorm happens: </a:t>
            </a:r>
          </a:p>
          <a:p>
            <a:pPr marL="171450" lvl="0" indent="-171450">
              <a:buFont typeface="Arial" panose="020B0604020202020204" pitchFamily="34" charset="0"/>
              <a:buChar char="•"/>
            </a:pPr>
            <a:r>
              <a:rPr lang="en-US" sz="1200" i="1" kern="1200" dirty="0">
                <a:solidFill>
                  <a:schemeClr val="tx1"/>
                </a:solidFill>
                <a:effectLst/>
                <a:latin typeface="+mn-lt"/>
                <a:ea typeface="+mn-ea"/>
                <a:cs typeface="+mn-cs"/>
              </a:rPr>
              <a:t>If the air near the Earth’s surface needs to be warm and rise for a storm to form, and the Sun heats the ground surface, which heats the air near the ground, then at what time of day would you expect a thunderstorm?</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50176A7-6163-0043-9EA2-FC36E2A9A9F8}" type="slidenum">
              <a:rPr lang="en-US" smtClean="0"/>
              <a:pPr/>
              <a:t>60</a:t>
            </a:fld>
            <a:endParaRPr lang="en-US"/>
          </a:p>
        </p:txBody>
      </p:sp>
    </p:spTree>
    <p:extLst>
      <p:ext uri="{BB962C8B-B14F-4D97-AF65-F5344CB8AC3E}">
        <p14:creationId xmlns:p14="http://schemas.microsoft.com/office/powerpoint/2010/main" val="250291529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effectLst/>
              </a:rPr>
              <a:t>Lesson </a:t>
            </a:r>
            <a:r>
              <a:rPr lang="en-US" sz="1200" b="1" dirty="0">
                <a:effectLst/>
              </a:rPr>
              <a:t>6: Step </a:t>
            </a:r>
            <a:r>
              <a:rPr lang="en-US" sz="1200" b="1" dirty="0" smtClean="0">
                <a:effectLst/>
              </a:rPr>
              <a:t>3 of the Student Activity Sheet </a:t>
            </a:r>
            <a:endParaRPr lang="en-US" sz="1200" b="1" dirty="0">
              <a:effectLst/>
            </a:endParaRPr>
          </a:p>
          <a:p>
            <a:pPr lvl="0"/>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Orient students to the new data set. </a:t>
            </a:r>
            <a:r>
              <a:rPr lang="en-US" sz="1200" kern="1200" dirty="0">
                <a:solidFill>
                  <a:schemeClr val="tx1"/>
                </a:solidFill>
                <a:effectLst/>
                <a:latin typeface="+mn-lt"/>
                <a:ea typeface="+mn-ea"/>
                <a:cs typeface="+mn-cs"/>
              </a:rPr>
              <a:t>Direct students to </a:t>
            </a:r>
            <a:r>
              <a:rPr lang="en-US" sz="1200" i="1" kern="1200" dirty="0">
                <a:solidFill>
                  <a:schemeClr val="tx1"/>
                </a:solidFill>
                <a:effectLst/>
                <a:latin typeface="+mn-lt"/>
                <a:ea typeface="+mn-ea"/>
                <a:cs typeface="+mn-cs"/>
              </a:rPr>
              <a:t>Lesson 6: Step 3 </a:t>
            </a:r>
            <a:r>
              <a:rPr lang="en-US" sz="1200" kern="1200" dirty="0">
                <a:solidFill>
                  <a:schemeClr val="tx1"/>
                </a:solidFill>
                <a:effectLst/>
                <a:latin typeface="+mn-lt"/>
                <a:ea typeface="+mn-ea"/>
                <a:cs typeface="+mn-cs"/>
              </a:rPr>
              <a:t>on their activity sheets. Students examine historical temperature and humidity data to test whether their isolated storm models help them determine when a rain event occurred in Pompano, Florida. </a:t>
            </a:r>
          </a:p>
          <a:p>
            <a:endParaRPr lang="en-US" dirty="0"/>
          </a:p>
          <a:p>
            <a:r>
              <a:rPr lang="en-US" sz="1200" b="1" kern="1200" dirty="0">
                <a:solidFill>
                  <a:schemeClr val="tx1"/>
                </a:solidFill>
                <a:effectLst/>
                <a:latin typeface="+mn-lt"/>
                <a:ea typeface="+mn-ea"/>
                <a:cs typeface="+mn-cs"/>
              </a:rPr>
              <a:t>Pompano data set: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rPr>
              <a:t>This data set comes from </a:t>
            </a:r>
            <a:r>
              <a:rPr lang="en-US" sz="1200" u="sng" kern="1200" dirty="0">
                <a:solidFill>
                  <a:schemeClr val="tx1"/>
                </a:solidFill>
                <a:effectLst/>
                <a:latin typeface="+mn-lt"/>
                <a:ea typeface="+mn-ea"/>
                <a:cs typeface="+mn-cs"/>
                <a:hlinkClick r:id="rId3"/>
              </a:rPr>
              <a:t>Pompano Beach High School</a:t>
            </a:r>
            <a:r>
              <a:rPr lang="en-US" sz="1200" dirty="0">
                <a:effectLst/>
              </a:rPr>
              <a:t> (a GLOBE school partner) in Pompano, Florida. The temperature and (relative) humidity data on July 21</a:t>
            </a:r>
            <a:r>
              <a:rPr lang="en-US" sz="1200" baseline="0" dirty="0">
                <a:effectLst/>
              </a:rPr>
              <a:t> </a:t>
            </a:r>
            <a:r>
              <a:rPr lang="en-US" sz="1200" dirty="0">
                <a:effectLst/>
              </a:rPr>
              <a:t>and July 22,</a:t>
            </a:r>
            <a:r>
              <a:rPr lang="en-US" sz="1200" baseline="0" dirty="0">
                <a:effectLst/>
              </a:rPr>
              <a:t> </a:t>
            </a:r>
            <a:r>
              <a:rPr lang="en-US" sz="1200" dirty="0">
                <a:effectLst/>
              </a:rPr>
              <a:t>2017, comes from a WeatherBug automated weather station co-located with this GLOBE school. These automated stations record weather data daily every 15 minutes. This data can be found on the GLOBE Visualization Tool and the GLOBE Advanced Data Access Tool. </a:t>
            </a:r>
            <a:endParaRPr lang="en-US" dirty="0">
              <a:effectLst/>
            </a:endParaRPr>
          </a:p>
          <a:p>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Analyze the data. </a:t>
            </a:r>
          </a:p>
          <a:p>
            <a:r>
              <a:rPr lang="en-US" sz="1200" kern="1200" dirty="0">
                <a:solidFill>
                  <a:schemeClr val="tx1"/>
                </a:solidFill>
                <a:effectLst/>
                <a:latin typeface="+mn-lt"/>
                <a:ea typeface="+mn-ea"/>
                <a:cs typeface="+mn-cs"/>
              </a:rPr>
              <a:t>Allow students time to work individually or in groups to analyze the data and determine the time of the rain event.</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If students disagree, they should use evidence to argue for their choices.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50176A7-6163-0043-9EA2-FC36E2A9A9F8}" type="slidenum">
              <a:rPr lang="en-US" smtClean="0"/>
              <a:pPr/>
              <a:t>61</a:t>
            </a:fld>
            <a:endParaRPr lang="en-US"/>
          </a:p>
        </p:txBody>
      </p:sp>
    </p:spTree>
    <p:extLst>
      <p:ext uri="{BB962C8B-B14F-4D97-AF65-F5344CB8AC3E}">
        <p14:creationId xmlns:p14="http://schemas.microsoft.com/office/powerpoint/2010/main" val="23727831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Share the precipitation data with students. </a:t>
            </a:r>
            <a:r>
              <a:rPr lang="en-US" sz="1200" kern="1200" dirty="0">
                <a:solidFill>
                  <a:schemeClr val="tx1"/>
                </a:solidFill>
                <a:effectLst/>
                <a:latin typeface="+mn-lt"/>
                <a:ea typeface="+mn-ea"/>
                <a:cs typeface="+mn-cs"/>
              </a:rPr>
              <a:t>Project the precipitation data so that students can </a:t>
            </a:r>
            <a:r>
              <a:rPr lang="en-US" sz="1200" kern="1200" dirty="0" smtClean="0">
                <a:solidFill>
                  <a:schemeClr val="tx1"/>
                </a:solidFill>
                <a:effectLst/>
                <a:latin typeface="+mn-lt"/>
                <a:ea typeface="+mn-ea"/>
                <a:cs typeface="+mn-cs"/>
              </a:rPr>
              <a:t>see if </a:t>
            </a:r>
            <a:r>
              <a:rPr lang="en-US" sz="1200" kern="1200" dirty="0">
                <a:solidFill>
                  <a:schemeClr val="tx1"/>
                </a:solidFill>
                <a:effectLst/>
                <a:latin typeface="+mn-lt"/>
                <a:ea typeface="+mn-ea"/>
                <a:cs typeface="+mn-cs"/>
              </a:rPr>
              <a:t>they were correct in their identifications. Through a whole class discussion, prompt students to explain whether their decisions were correct or incorrect and to share. </a:t>
            </a:r>
          </a:p>
          <a:p>
            <a:endParaRPr lang="en-US" dirty="0"/>
          </a:p>
        </p:txBody>
      </p:sp>
      <p:sp>
        <p:nvSpPr>
          <p:cNvPr id="4" name="Slide Number Placeholder 3"/>
          <p:cNvSpPr>
            <a:spLocks noGrp="1"/>
          </p:cNvSpPr>
          <p:nvPr>
            <p:ph type="sldNum" sz="quarter" idx="10"/>
          </p:nvPr>
        </p:nvSpPr>
        <p:spPr/>
        <p:txBody>
          <a:bodyPr/>
          <a:lstStyle/>
          <a:p>
            <a:fld id="{550176A7-6163-0043-9EA2-FC36E2A9A9F8}" type="slidenum">
              <a:rPr lang="en-US" smtClean="0"/>
              <a:pPr/>
              <a:t>62</a:t>
            </a:fld>
            <a:endParaRPr lang="en-US"/>
          </a:p>
        </p:txBody>
      </p:sp>
    </p:spTree>
    <p:extLst>
      <p:ext uri="{BB962C8B-B14F-4D97-AF65-F5344CB8AC3E}">
        <p14:creationId xmlns:p14="http://schemas.microsoft.com/office/powerpoint/2010/main" val="206017749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Provide time for students to update the Driving Question Board.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Ask students to return to the board to answer questions, make changes to questions, and/or add new questions. Have students share aloud the new answers they have and/or new questions they want to add. </a:t>
            </a:r>
          </a:p>
          <a:p>
            <a:endParaRPr lang="en-US" dirty="0"/>
          </a:p>
        </p:txBody>
      </p:sp>
      <p:sp>
        <p:nvSpPr>
          <p:cNvPr id="4" name="Slide Number Placeholder 3"/>
          <p:cNvSpPr>
            <a:spLocks noGrp="1"/>
          </p:cNvSpPr>
          <p:nvPr>
            <p:ph type="sldNum" sz="quarter" idx="10"/>
          </p:nvPr>
        </p:nvSpPr>
        <p:spPr/>
        <p:txBody>
          <a:bodyPr/>
          <a:lstStyle/>
          <a:p>
            <a:fld id="{550176A7-6163-0043-9EA2-FC36E2A9A9F8}" type="slidenum">
              <a:rPr lang="en-US" smtClean="0"/>
              <a:pPr/>
              <a:t>63</a:t>
            </a:fld>
            <a:endParaRPr lang="en-US"/>
          </a:p>
        </p:txBody>
      </p:sp>
    </p:spTree>
    <p:extLst>
      <p:ext uri="{BB962C8B-B14F-4D97-AF65-F5344CB8AC3E}">
        <p14:creationId xmlns:p14="http://schemas.microsoft.com/office/powerpoint/2010/main" val="11971864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Return to the Anchoring Phenomenon again. </a:t>
            </a:r>
            <a:r>
              <a:rPr lang="en-US" sz="1200" kern="1200" dirty="0">
                <a:solidFill>
                  <a:schemeClr val="tx1"/>
                </a:solidFill>
                <a:effectLst/>
                <a:latin typeface="+mn-lt"/>
                <a:ea typeface="+mn-ea"/>
                <a:cs typeface="+mn-cs"/>
              </a:rPr>
              <a:t>Ask students: “Did the Colorado storm happen in the afternoon?” Students might remember that the video revealed that the storm lasted several days. Ask students what parts of their models might explain the event and what they think could be different. Since the Colorado event lasted much longer than the typical isolated storm, something else might be going on in that type of storm. Use this to initiate further investigations into different kinds of storms that students will explore in Learning Sequence 2.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example: </a:t>
            </a:r>
          </a:p>
          <a:p>
            <a:r>
              <a:rPr lang="en-US" sz="1200" i="1" kern="1200" dirty="0">
                <a:solidFill>
                  <a:schemeClr val="tx1"/>
                </a:solidFill>
                <a:effectLst/>
                <a:latin typeface="+mn-lt"/>
                <a:ea typeface="+mn-ea"/>
                <a:cs typeface="+mn-cs"/>
              </a:rPr>
              <a:t>“Our model helps us explain some kinds of storms, but the storm in Colorado lasted a lot longer. The Colorado storm might be a different kind of storm, so we need to do some more investigating to figure it out.”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Emphasize the power and limitation of models. </a:t>
            </a:r>
            <a:r>
              <a:rPr lang="en-US" sz="1200" kern="1200" dirty="0">
                <a:solidFill>
                  <a:schemeClr val="tx1"/>
                </a:solidFill>
                <a:effectLst/>
                <a:latin typeface="+mn-lt"/>
                <a:ea typeface="+mn-ea"/>
                <a:cs typeface="+mn-cs"/>
              </a:rPr>
              <a:t>Have students talk about the kinds of storms that their models explain well, but also the types of storms that do not fit their models. Explain to students that models are tools to help us explain things happening in the world but that they are not always perfect and cannot capture everything. This is especially true for models of complex systems like weather, which is why weather is predicted probabilistically. </a:t>
            </a:r>
          </a:p>
          <a:p>
            <a:endParaRPr lang="en-US" dirty="0"/>
          </a:p>
        </p:txBody>
      </p:sp>
      <p:sp>
        <p:nvSpPr>
          <p:cNvPr id="4" name="Slide Number Placeholder 3"/>
          <p:cNvSpPr>
            <a:spLocks noGrp="1"/>
          </p:cNvSpPr>
          <p:nvPr>
            <p:ph type="sldNum" sz="quarter" idx="10"/>
          </p:nvPr>
        </p:nvSpPr>
        <p:spPr/>
        <p:txBody>
          <a:bodyPr/>
          <a:lstStyle/>
          <a:p>
            <a:fld id="{550176A7-6163-0043-9EA2-FC36E2A9A9F8}" type="slidenum">
              <a:rPr lang="en-US" smtClean="0"/>
              <a:pPr/>
              <a:t>64</a:t>
            </a:fld>
            <a:endParaRPr lang="en-US"/>
          </a:p>
        </p:txBody>
      </p:sp>
    </p:spTree>
    <p:extLst>
      <p:ext uri="{BB962C8B-B14F-4D97-AF65-F5344CB8AC3E}">
        <p14:creationId xmlns:p14="http://schemas.microsoft.com/office/powerpoint/2010/main" val="148738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Have students write their ideas and discuss the guiding question: “Why do you think that the storm formed on one day and not the other?” </a:t>
            </a: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Lesson 2: Step 2</a:t>
            </a:r>
            <a:r>
              <a:rPr lang="en-US" sz="1200" kern="1200" dirty="0">
                <a:solidFill>
                  <a:schemeClr val="tx1"/>
                </a:solidFill>
                <a:effectLst/>
                <a:latin typeface="+mn-lt"/>
                <a:ea typeface="+mn-ea"/>
                <a:cs typeface="+mn-cs"/>
              </a:rPr>
              <a:t>, continued) Prompt students to generate their initial ideas about what is different between the two days and if there is something causing the storm to form on the stormy day that is not present on the sunny day. (Note: While there are several factors related to the difference, the available moisture in the atmosphere is an important one.) Give students an opportunity to discuss their ideas in small groups, followed by whole group discussion.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your opportunity to informally assess what students already know about the relationship between storms and the water cycle. Below are examples of beginning and developing student ideas: </a:t>
            </a:r>
          </a:p>
          <a:p>
            <a:r>
              <a:rPr lang="en-US" sz="1200" b="1" kern="1200" dirty="0">
                <a:solidFill>
                  <a:schemeClr val="tx1"/>
                </a:solidFill>
                <a:effectLst/>
                <a:latin typeface="+mn-lt"/>
                <a:ea typeface="+mn-ea"/>
                <a:cs typeface="+mn-cs"/>
              </a:rPr>
              <a:t>Beginning: </a:t>
            </a:r>
            <a:r>
              <a:rPr lang="en-US" sz="1200" i="1" kern="1200" dirty="0">
                <a:solidFill>
                  <a:schemeClr val="tx1"/>
                </a:solidFill>
                <a:effectLst/>
                <a:latin typeface="+mn-lt"/>
                <a:ea typeface="+mn-ea"/>
                <a:cs typeface="+mn-cs"/>
              </a:rPr>
              <a:t>The water vapor goes up in the air. There is more evaporation.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Developing: </a:t>
            </a:r>
            <a:r>
              <a:rPr lang="en-US" sz="1200" i="1" kern="1200" dirty="0">
                <a:solidFill>
                  <a:schemeClr val="tx1"/>
                </a:solidFill>
                <a:effectLst/>
                <a:latin typeface="+mn-lt"/>
                <a:ea typeface="+mn-ea"/>
                <a:cs typeface="+mn-cs"/>
              </a:rPr>
              <a:t>Evaporation was caused by heat. The heat and evaporation traveled up from the ground. The Sun’s energy warms the water and it evaporates and goes up to the clouds.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Record ideas to the Model Idea Tracker. </a:t>
            </a:r>
            <a:r>
              <a:rPr lang="en-US" sz="1200" kern="1200" dirty="0">
                <a:solidFill>
                  <a:schemeClr val="tx1"/>
                </a:solidFill>
                <a:effectLst/>
                <a:latin typeface="+mn-lt"/>
                <a:ea typeface="+mn-ea"/>
                <a:cs typeface="+mn-cs"/>
              </a:rPr>
              <a:t>Find a visible place in the classroom that will be used to record student ideas about how storms form (e.g., chart paper, PowerPoint, smart board, or whiteboard). This is the Model Idea Tracker, and it will be used repeatedly through GLOBE Weather. The tracker is a place to record consensus ideas that are helpful for explaining moisture in the atmosphere and precipitation. At this point in the lesson sequence, students may have inaccurate or incomplete ideas, which is important to be aware of moving forward. Do not record ideas to the Model Idea Tracker if the idea is not agreed upon.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Model Ideas: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Evaporation of water at the surface is important for clouds/storms.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Evaporation happens because of heating from sunlight.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Clouds form when water condenses. </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0176A7-6163-0043-9EA2-FC36E2A9A9F8}" type="slidenum">
              <a:rPr lang="en-US" smtClean="0"/>
              <a:pPr/>
              <a:t>7</a:t>
            </a:fld>
            <a:endParaRPr lang="en-US"/>
          </a:p>
        </p:txBody>
      </p:sp>
    </p:spTree>
    <p:extLst>
      <p:ext uri="{BB962C8B-B14F-4D97-AF65-F5344CB8AC3E}">
        <p14:creationId xmlns:p14="http://schemas.microsoft.com/office/powerpoint/2010/main" val="1598020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Lesson 2:</a:t>
            </a:r>
            <a:r>
              <a:rPr lang="en-US" sz="1200" b="1"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Step 3 </a:t>
            </a:r>
            <a:r>
              <a:rPr lang="en-US" sz="1200" b="1" kern="1200" baseline="0" dirty="0">
                <a:solidFill>
                  <a:schemeClr val="tx1"/>
                </a:solidFill>
                <a:effectLst/>
                <a:latin typeface="+mn-lt"/>
                <a:ea typeface="+mn-ea"/>
                <a:cs typeface="+mn-cs"/>
              </a:rPr>
              <a:t>of the </a:t>
            </a:r>
            <a:r>
              <a:rPr lang="en-US" sz="1200" b="1" kern="1200" dirty="0">
                <a:solidFill>
                  <a:schemeClr val="tx1"/>
                </a:solidFill>
                <a:effectLst/>
                <a:latin typeface="+mn-lt"/>
                <a:ea typeface="+mn-ea"/>
                <a:cs typeface="+mn-cs"/>
              </a:rPr>
              <a:t>Student Activity Sheet</a:t>
            </a:r>
          </a:p>
          <a:p>
            <a:pPr lvl="0"/>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Tell the story of a thunderstorm forming throughout the school day. </a:t>
            </a:r>
            <a:r>
              <a:rPr lang="en-US" sz="1200" i="1" kern="1200" dirty="0">
                <a:solidFill>
                  <a:schemeClr val="tx1"/>
                </a:solidFill>
                <a:effectLst/>
                <a:latin typeface="+mn-lt"/>
                <a:ea typeface="+mn-ea"/>
                <a:cs typeface="+mn-cs"/>
              </a:rPr>
              <a:t>“Let’s imagine together a storm that might form throughout the day. You wake up to a blue sky. During the morning, a few small clouds appear. By lunch, there are more clouds, and they are much larger. By the end of the school day, it’s raining! The rain does not last all night, and by the time you go to sleep, stars are visible because the clouds are gone.” </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 students to construct a time series diagram using </a:t>
            </a:r>
            <a:r>
              <a:rPr lang="en-US" sz="1200" b="1" i="1" kern="1200" dirty="0">
                <a:solidFill>
                  <a:schemeClr val="tx1"/>
                </a:solidFill>
                <a:effectLst/>
                <a:latin typeface="+mn-lt"/>
                <a:ea typeface="+mn-ea"/>
                <a:cs typeface="+mn-cs"/>
              </a:rPr>
              <a:t>Lesson 2: Step 3 </a:t>
            </a:r>
            <a:r>
              <a:rPr lang="en-US" sz="1200" b="1" kern="1200" dirty="0">
                <a:solidFill>
                  <a:schemeClr val="tx1"/>
                </a:solidFill>
                <a:effectLst/>
                <a:latin typeface="+mn-lt"/>
                <a:ea typeface="+mn-ea"/>
                <a:cs typeface="+mn-cs"/>
              </a:rPr>
              <a:t>on their activity sheets. </a:t>
            </a:r>
            <a:r>
              <a:rPr lang="en-US" sz="1200" kern="1200" dirty="0">
                <a:solidFill>
                  <a:schemeClr val="tx1"/>
                </a:solidFill>
                <a:effectLst/>
                <a:latin typeface="+mn-lt"/>
                <a:ea typeface="+mn-ea"/>
                <a:cs typeface="+mn-cs"/>
              </a:rPr>
              <a:t>The purpose of the time series diagram is to focus students on how storms change over time and what might be different at various moments over the course of a storm. The time series diagram is the first part of their Working Model for an Isolated Storm. They can revisit their diagrams throughout the learning sequence and especially as they work toward a Consensus Model later in this sequence. (Note: Students will not yet know the term “isolated storm” since this is the first type of storm that they are investigating in depth. The term is first used with students in </a:t>
            </a:r>
            <a:r>
              <a:rPr lang="en-US" sz="1200" i="1" kern="1200" dirty="0">
                <a:solidFill>
                  <a:schemeClr val="tx1"/>
                </a:solidFill>
                <a:effectLst/>
                <a:latin typeface="+mn-lt"/>
                <a:ea typeface="+mn-ea"/>
                <a:cs typeface="+mn-cs"/>
              </a:rPr>
              <a:t>Lesson 5</a:t>
            </a:r>
            <a:r>
              <a:rPr lang="en-US" sz="1200" kern="1200" dirty="0">
                <a:solidFill>
                  <a:schemeClr val="tx1"/>
                </a:solidFill>
                <a:effectLst/>
                <a:latin typeface="+mn-lt"/>
                <a:ea typeface="+mn-ea"/>
                <a:cs typeface="+mn-cs"/>
              </a:rPr>
              <a:t>, although you may wish to modify and add it earlier.) </a:t>
            </a:r>
          </a:p>
          <a:p>
            <a:pPr lvl="0"/>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550176A7-6163-0043-9EA2-FC36E2A9A9F8}" type="slidenum">
              <a:rPr lang="en-US" smtClean="0"/>
              <a:pPr/>
              <a:t>8</a:t>
            </a:fld>
            <a:endParaRPr lang="en-US"/>
          </a:p>
        </p:txBody>
      </p:sp>
    </p:spTree>
    <p:extLst>
      <p:ext uri="{BB962C8B-B14F-4D97-AF65-F5344CB8AC3E}">
        <p14:creationId xmlns:p14="http://schemas.microsoft.com/office/powerpoint/2010/main" val="36561194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Share and discuss the diagrams. </a:t>
            </a:r>
            <a:r>
              <a:rPr lang="en-US" sz="1200" kern="1200" dirty="0">
                <a:solidFill>
                  <a:schemeClr val="tx1"/>
                </a:solidFill>
                <a:effectLst/>
                <a:latin typeface="+mn-lt"/>
                <a:ea typeface="+mn-ea"/>
                <a:cs typeface="+mn-cs"/>
              </a:rPr>
              <a:t>Prompt students to explain what is different in each stage of the storm and why they think there is a difference. As students share, use the following prompts to get them to think about measurements they may want to see to better understand the storms: </a:t>
            </a:r>
          </a:p>
          <a:p>
            <a:endParaRPr lang="en-US" sz="1200" i="1"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In the diagrams, we can see that the clouds are high above the ground. If you could somehow investigate the air up high compared to the air near the ground, what do you think you would see? </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What are some measurements you would want to take of the air from different altitudes? How might those measurements help us figure out how clouds start to form on a sunny day?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50176A7-6163-0043-9EA2-FC36E2A9A9F8}" type="slidenum">
              <a:rPr lang="en-US" smtClean="0"/>
              <a:pPr/>
              <a:t>9</a:t>
            </a:fld>
            <a:endParaRPr lang="en-US"/>
          </a:p>
        </p:txBody>
      </p:sp>
    </p:spTree>
    <p:extLst>
      <p:ext uri="{BB962C8B-B14F-4D97-AF65-F5344CB8AC3E}">
        <p14:creationId xmlns:p14="http://schemas.microsoft.com/office/powerpoint/2010/main" val="22798547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userDrawn="1"/>
        </p:nvSpPr>
        <p:spPr>
          <a:xfrm>
            <a:off x="-67866" y="-42863"/>
            <a:ext cx="9211866" cy="5192316"/>
          </a:xfrm>
          <a:prstGeom prst="rect">
            <a:avLst/>
          </a:prstGeom>
          <a:solidFill>
            <a:srgbClr val="EEF9F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pic>
        <p:nvPicPr>
          <p:cNvPr id="5" name="Picture 9"/>
          <p:cNvPicPr>
            <a:picLocks noChangeAspect="1"/>
          </p:cNvPicPr>
          <p:nvPr userDrawn="1"/>
        </p:nvPicPr>
        <p:blipFill>
          <a:blip r:embed="rId2" cstate="print">
            <a:extLst>
              <a:ext uri="{28A0092B-C50C-407E-A947-70E740481C1C}">
                <a14:useLocalDpi xmlns:a14="http://schemas.microsoft.com/office/drawing/2010/main" val="0"/>
              </a:ext>
            </a:extLst>
          </a:blip>
          <a:srcRect l="2" t="-2" r="22437" b="43022"/>
          <a:stretch>
            <a:fillRect/>
          </a:stretch>
        </p:blipFill>
        <p:spPr bwMode="auto">
          <a:xfrm>
            <a:off x="3382568" y="3298031"/>
            <a:ext cx="5850731"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p:cNvPicPr>
            <a:picLocks noChangeAspect="1"/>
          </p:cNvPicPr>
          <p:nvPr userDrawn="1"/>
        </p:nvPicPr>
        <p:blipFill>
          <a:blip r:embed="rId3" cstate="hqprint">
            <a:extLst>
              <a:ext uri="{28A0092B-C50C-407E-A947-70E740481C1C}">
                <a14:useLocalDpi xmlns:a14="http://schemas.microsoft.com/office/drawing/2010/main" val="0"/>
              </a:ext>
            </a:extLst>
          </a:blip>
          <a:srcRect/>
          <a:stretch>
            <a:fillRect/>
          </a:stretch>
        </p:blipFill>
        <p:spPr bwMode="auto">
          <a:xfrm>
            <a:off x="2905125" y="4150519"/>
            <a:ext cx="722710" cy="57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58380" y="3704036"/>
            <a:ext cx="3317081" cy="363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358504" y="4263628"/>
            <a:ext cx="1071563"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3"/>
          <p:cNvPicPr>
            <a:picLocks noChangeAspect="1"/>
          </p:cNvPicPr>
          <p:nvPr userDrawn="1"/>
        </p:nvPicPr>
        <p:blipFill>
          <a:blip r:embed="rId6" cstate="print">
            <a:extLst>
              <a:ext uri="{28A0092B-C50C-407E-A947-70E740481C1C}">
                <a14:useLocalDpi xmlns:a14="http://schemas.microsoft.com/office/drawing/2010/main" val="0"/>
              </a:ext>
            </a:extLst>
          </a:blip>
          <a:srcRect l="25533" t="9657" r="24980" b="8446"/>
          <a:stretch>
            <a:fillRect/>
          </a:stretch>
        </p:blipFill>
        <p:spPr bwMode="auto">
          <a:xfrm>
            <a:off x="358378" y="4208861"/>
            <a:ext cx="584597" cy="483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143000" y="320384"/>
            <a:ext cx="6858000" cy="1790700"/>
          </a:xfrm>
        </p:spPr>
        <p:txBody>
          <a:bodyPr anchor="b">
            <a:normAutofit/>
          </a:bodyPr>
          <a:lstStyle>
            <a:lvl1pPr algn="ctr">
              <a:defRPr sz="5400" b="1" baseline="0">
                <a:solidFill>
                  <a:srgbClr val="666665"/>
                </a:solidFill>
                <a:latin typeface="Raleway SemiBold" panose="020B0703030101060003" pitchFamily="34" charset="0"/>
              </a:defRPr>
            </a:lvl1pPr>
          </a:lstStyle>
          <a:p>
            <a:r>
              <a:rPr lang="en-US" dirty="0"/>
              <a:t>Click to edit Master title style</a:t>
            </a:r>
          </a:p>
        </p:txBody>
      </p:sp>
      <p:sp>
        <p:nvSpPr>
          <p:cNvPr id="3" name="Subtitle 2"/>
          <p:cNvSpPr>
            <a:spLocks noGrp="1"/>
          </p:cNvSpPr>
          <p:nvPr>
            <p:ph type="subTitle" idx="1"/>
          </p:nvPr>
        </p:nvSpPr>
        <p:spPr>
          <a:xfrm>
            <a:off x="1684868" y="2154422"/>
            <a:ext cx="5774267" cy="1241822"/>
          </a:xfrm>
        </p:spPr>
        <p:txBody>
          <a:bodyPr>
            <a:normAutofit/>
          </a:bodyPr>
          <a:lstStyle>
            <a:lvl1pPr marL="0" indent="0" algn="ctr">
              <a:buNone/>
              <a:defRPr sz="2400" i="1" cap="none" baseline="0">
                <a:solidFill>
                  <a:srgbClr val="1679CA"/>
                </a:solidFill>
                <a:latin typeface="Raleway Medium" panose="020B0603030101060003"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0" name="Slide Number Placeholder 5"/>
          <p:cNvSpPr>
            <a:spLocks noGrp="1"/>
          </p:cNvSpPr>
          <p:nvPr>
            <p:ph type="sldNum" sz="quarter" idx="10"/>
          </p:nvPr>
        </p:nvSpPr>
        <p:spPr/>
        <p:txBody>
          <a:bodyPr/>
          <a:lstStyle>
            <a:lvl1pPr>
              <a:defRPr/>
            </a:lvl1pPr>
          </a:lstStyle>
          <a:p>
            <a:pPr>
              <a:defRPr/>
            </a:pPr>
            <a:fld id="{7BD5A189-461B-40D6-A31E-73F29DF4C224}" type="slidenum">
              <a:rPr lang="en-US"/>
              <a:pPr>
                <a:defRPr/>
              </a:pPr>
              <a:t>‹#›</a:t>
            </a:fld>
            <a:endParaRPr lang="en-US"/>
          </a:p>
        </p:txBody>
      </p:sp>
      <p:sp>
        <p:nvSpPr>
          <p:cNvPr id="11" name="Footer Placeholder 4">
            <a:extLst>
              <a:ext uri="{FF2B5EF4-FFF2-40B4-BE49-F238E27FC236}">
                <a16:creationId xmlns:a16="http://schemas.microsoft.com/office/drawing/2014/main" id="{F2395846-1A3F-AC49-B0AC-FBD76F0EB30A}"/>
              </a:ext>
            </a:extLst>
          </p:cNvPr>
          <p:cNvSpPr>
            <a:spLocks noGrp="1"/>
          </p:cNvSpPr>
          <p:nvPr>
            <p:ph type="ftr" sz="quarter" idx="11"/>
          </p:nvPr>
        </p:nvSpPr>
        <p:spPr>
          <a:xfrm>
            <a:off x="358379" y="4755953"/>
            <a:ext cx="3890236" cy="273844"/>
          </a:xfrm>
        </p:spPr>
        <p:txBody>
          <a:bodyPr/>
          <a:lstStyle>
            <a:lvl1pPr>
              <a:defRPr/>
            </a:lvl1pPr>
          </a:lstStyle>
          <a:p>
            <a:pPr>
              <a:defRPr/>
            </a:pPr>
            <a:r>
              <a:rPr lang="en-US" dirty="0"/>
              <a:t>© 2019 University Corporation for Atmospheric Research. All Rights Reserved </a:t>
            </a:r>
          </a:p>
        </p:txBody>
      </p:sp>
    </p:spTree>
    <p:extLst>
      <p:ext uri="{BB962C8B-B14F-4D97-AF65-F5344CB8AC3E}">
        <p14:creationId xmlns:p14="http://schemas.microsoft.com/office/powerpoint/2010/main" val="33010818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Rectangle 3"/>
          <p:cNvSpPr/>
          <p:nvPr userDrawn="1"/>
        </p:nvSpPr>
        <p:spPr>
          <a:xfrm>
            <a:off x="-67866" y="-42863"/>
            <a:ext cx="9211866" cy="5192316"/>
          </a:xfrm>
          <a:prstGeom prst="rect">
            <a:avLst/>
          </a:prstGeom>
          <a:solidFill>
            <a:srgbClr val="EEF9F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pic>
        <p:nvPicPr>
          <p:cNvPr id="5" name="Picture 9"/>
          <p:cNvPicPr>
            <a:picLocks noChangeAspect="1"/>
          </p:cNvPicPr>
          <p:nvPr userDrawn="1"/>
        </p:nvPicPr>
        <p:blipFill>
          <a:blip r:embed="rId2" cstate="print">
            <a:extLst>
              <a:ext uri="{28A0092B-C50C-407E-A947-70E740481C1C}">
                <a14:useLocalDpi xmlns:a14="http://schemas.microsoft.com/office/drawing/2010/main" val="0"/>
              </a:ext>
            </a:extLst>
          </a:blip>
          <a:srcRect l="2" t="-2" r="22437" b="43022"/>
          <a:stretch>
            <a:fillRect/>
          </a:stretch>
        </p:blipFill>
        <p:spPr bwMode="auto">
          <a:xfrm>
            <a:off x="6176964" y="4199335"/>
            <a:ext cx="3056335" cy="984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4"/>
          <p:cNvSpPr txBox="1">
            <a:spLocks/>
          </p:cNvSpPr>
          <p:nvPr userDrawn="1"/>
        </p:nvSpPr>
        <p:spPr>
          <a:xfrm>
            <a:off x="638175" y="4767264"/>
            <a:ext cx="3771900" cy="273844"/>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900"/>
              <a:t>© 2019 University Corporation for Atmospheric Research. All Rights Reserved </a:t>
            </a:r>
            <a:endParaRPr lang="en-US" sz="900" dirty="0"/>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Slide Number Placeholder 5"/>
          <p:cNvSpPr>
            <a:spLocks noGrp="1"/>
          </p:cNvSpPr>
          <p:nvPr>
            <p:ph type="sldNum" sz="quarter" idx="11"/>
          </p:nvPr>
        </p:nvSpPr>
        <p:spPr/>
        <p:txBody>
          <a:bodyPr/>
          <a:lstStyle>
            <a:lvl1pPr>
              <a:defRPr/>
            </a:lvl1pPr>
          </a:lstStyle>
          <a:p>
            <a:pPr>
              <a:defRPr/>
            </a:pPr>
            <a:fld id="{D66458C6-8C44-4B3E-9878-EA6083CF8CE1}" type="slidenum">
              <a:rPr lang="en-US"/>
              <a:pPr>
                <a:defRPr/>
              </a:pPr>
              <a:t>‹#›</a:t>
            </a:fld>
            <a:endParaRPr lang="en-US"/>
          </a:p>
        </p:txBody>
      </p:sp>
    </p:spTree>
    <p:extLst>
      <p:ext uri="{BB962C8B-B14F-4D97-AF65-F5344CB8AC3E}">
        <p14:creationId xmlns:p14="http://schemas.microsoft.com/office/powerpoint/2010/main" val="3205294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3"/>
          <p:cNvSpPr/>
          <p:nvPr userDrawn="1"/>
        </p:nvSpPr>
        <p:spPr>
          <a:xfrm>
            <a:off x="-67866" y="-42863"/>
            <a:ext cx="9211866" cy="5192316"/>
          </a:xfrm>
          <a:prstGeom prst="rect">
            <a:avLst/>
          </a:prstGeom>
          <a:solidFill>
            <a:srgbClr val="EEF9F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pic>
        <p:nvPicPr>
          <p:cNvPr id="5" name="Picture 9"/>
          <p:cNvPicPr>
            <a:picLocks noChangeAspect="1"/>
          </p:cNvPicPr>
          <p:nvPr userDrawn="1"/>
        </p:nvPicPr>
        <p:blipFill>
          <a:blip r:embed="rId2" cstate="print">
            <a:extLst>
              <a:ext uri="{28A0092B-C50C-407E-A947-70E740481C1C}">
                <a14:useLocalDpi xmlns:a14="http://schemas.microsoft.com/office/drawing/2010/main" val="0"/>
              </a:ext>
            </a:extLst>
          </a:blip>
          <a:srcRect l="2" t="-2" r="22437" b="43022"/>
          <a:stretch>
            <a:fillRect/>
          </a:stretch>
        </p:blipFill>
        <p:spPr bwMode="auto">
          <a:xfrm>
            <a:off x="6176964" y="4199335"/>
            <a:ext cx="3056335" cy="984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4"/>
          <p:cNvSpPr txBox="1">
            <a:spLocks/>
          </p:cNvSpPr>
          <p:nvPr userDrawn="1"/>
        </p:nvSpPr>
        <p:spPr>
          <a:xfrm>
            <a:off x="638175" y="4767264"/>
            <a:ext cx="3771900" cy="273844"/>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900"/>
              <a:t>© 2019 University Corporation for Atmospheric Research. All Rights Reserved </a:t>
            </a:r>
            <a:endParaRPr lang="en-US" sz="900" dirty="0"/>
          </a:p>
        </p:txBody>
      </p:sp>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Slide Number Placeholder 5"/>
          <p:cNvSpPr>
            <a:spLocks noGrp="1"/>
          </p:cNvSpPr>
          <p:nvPr>
            <p:ph type="sldNum" sz="quarter" idx="11"/>
          </p:nvPr>
        </p:nvSpPr>
        <p:spPr/>
        <p:txBody>
          <a:bodyPr/>
          <a:lstStyle>
            <a:lvl1pPr>
              <a:defRPr/>
            </a:lvl1pPr>
          </a:lstStyle>
          <a:p>
            <a:pPr>
              <a:defRPr/>
            </a:pPr>
            <a:fld id="{B42EFB15-7540-46B5-9417-14C4882A2837}" type="slidenum">
              <a:rPr lang="en-US"/>
              <a:pPr>
                <a:defRPr/>
              </a:pPr>
              <a:t>‹#›</a:t>
            </a:fld>
            <a:endParaRPr lang="en-US"/>
          </a:p>
        </p:txBody>
      </p:sp>
    </p:spTree>
    <p:extLst>
      <p:ext uri="{BB962C8B-B14F-4D97-AF65-F5344CB8AC3E}">
        <p14:creationId xmlns:p14="http://schemas.microsoft.com/office/powerpoint/2010/main" val="35209320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Lesson Header">
    <p:spTree>
      <p:nvGrpSpPr>
        <p:cNvPr id="1" name=""/>
        <p:cNvGrpSpPr/>
        <p:nvPr/>
      </p:nvGrpSpPr>
      <p:grpSpPr>
        <a:xfrm>
          <a:off x="0" y="0"/>
          <a:ext cx="0" cy="0"/>
          <a:chOff x="0" y="0"/>
          <a:chExt cx="0" cy="0"/>
        </a:xfrm>
      </p:grpSpPr>
      <p:sp>
        <p:nvSpPr>
          <p:cNvPr id="4" name="Rectangle 3"/>
          <p:cNvSpPr/>
          <p:nvPr userDrawn="1"/>
        </p:nvSpPr>
        <p:spPr>
          <a:xfrm>
            <a:off x="-67866" y="-42863"/>
            <a:ext cx="9211866" cy="5192316"/>
          </a:xfrm>
          <a:prstGeom prst="rect">
            <a:avLst/>
          </a:prstGeom>
          <a:solidFill>
            <a:srgbClr val="EEF9F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9"/>
          <p:cNvPicPr>
            <a:picLocks noChangeAspect="1"/>
          </p:cNvPicPr>
          <p:nvPr userDrawn="1"/>
        </p:nvPicPr>
        <p:blipFill>
          <a:blip r:embed="rId2" cstate="print">
            <a:extLst>
              <a:ext uri="{28A0092B-C50C-407E-A947-70E740481C1C}">
                <a14:useLocalDpi xmlns:a14="http://schemas.microsoft.com/office/drawing/2010/main" val="0"/>
              </a:ext>
            </a:extLst>
          </a:blip>
          <a:srcRect l="2" t="-2" r="22437" b="43022"/>
          <a:stretch>
            <a:fillRect/>
          </a:stretch>
        </p:blipFill>
        <p:spPr bwMode="auto">
          <a:xfrm>
            <a:off x="3382568" y="3298031"/>
            <a:ext cx="5850731"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7866" y="738306"/>
            <a:ext cx="9211866" cy="1790700"/>
          </a:xfrm>
        </p:spPr>
        <p:txBody>
          <a:bodyPr anchor="b">
            <a:normAutofit/>
          </a:bodyPr>
          <a:lstStyle>
            <a:lvl1pPr algn="ctr">
              <a:defRPr sz="5000" b="1" baseline="0">
                <a:solidFill>
                  <a:srgbClr val="666665"/>
                </a:solidFill>
                <a:latin typeface="Raleway SemiBold" panose="020B0703030101060003" pitchFamily="34" charset="0"/>
              </a:defRPr>
            </a:lvl1pPr>
          </a:lstStyle>
          <a:p>
            <a:r>
              <a:rPr lang="en-US" dirty="0"/>
              <a:t>Click to edit Master title style</a:t>
            </a:r>
          </a:p>
        </p:txBody>
      </p:sp>
      <p:sp>
        <p:nvSpPr>
          <p:cNvPr id="3" name="Subtitle 2"/>
          <p:cNvSpPr>
            <a:spLocks noGrp="1"/>
          </p:cNvSpPr>
          <p:nvPr>
            <p:ph type="subTitle" idx="1"/>
          </p:nvPr>
        </p:nvSpPr>
        <p:spPr>
          <a:xfrm>
            <a:off x="-67866" y="2573104"/>
            <a:ext cx="9211866" cy="1241822"/>
          </a:xfrm>
        </p:spPr>
        <p:txBody>
          <a:bodyPr>
            <a:normAutofit/>
          </a:bodyPr>
          <a:lstStyle>
            <a:lvl1pPr marL="0" indent="0" algn="ctr">
              <a:buNone/>
              <a:defRPr sz="2400" i="1" cap="none" baseline="0">
                <a:solidFill>
                  <a:srgbClr val="1679CA"/>
                </a:solidFill>
                <a:latin typeface="Raleway Medium" panose="020B0603030101060003"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0" name="Slide Number Placeholder 5"/>
          <p:cNvSpPr>
            <a:spLocks noGrp="1"/>
          </p:cNvSpPr>
          <p:nvPr>
            <p:ph type="sldNum" sz="quarter" idx="10"/>
          </p:nvPr>
        </p:nvSpPr>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7BD5A189-461B-40D6-A31E-73F29DF4C224}" type="slidenum">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1" name="Footer Placeholder 4">
            <a:extLst>
              <a:ext uri="{FF2B5EF4-FFF2-40B4-BE49-F238E27FC236}">
                <a16:creationId xmlns:a16="http://schemas.microsoft.com/office/drawing/2014/main" id="{F2395846-1A3F-AC49-B0AC-FBD76F0EB30A}"/>
              </a:ext>
            </a:extLst>
          </p:cNvPr>
          <p:cNvSpPr>
            <a:spLocks noGrp="1"/>
          </p:cNvSpPr>
          <p:nvPr>
            <p:ph type="ftr" sz="quarter" idx="11"/>
          </p:nvPr>
        </p:nvSpPr>
        <p:spPr>
          <a:xfrm>
            <a:off x="358379" y="4767263"/>
            <a:ext cx="3881112" cy="262533"/>
          </a:xfrm>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88" b="0" i="0" u="none" strike="noStrike" kern="1200" cap="none" spc="0" normalizeH="0" baseline="0" noProof="0" dirty="0" smtClean="0">
                <a:ln>
                  <a:noFill/>
                </a:ln>
                <a:solidFill>
                  <a:prstClr val="black">
                    <a:tint val="75000"/>
                  </a:prstClr>
                </a:solidFill>
                <a:effectLst/>
                <a:uLnTx/>
                <a:uFillTx/>
                <a:latin typeface="Open Sans" panose="020B0606030504020204" pitchFamily="34" charset="0"/>
                <a:ea typeface="Open Sans" panose="020B0606030504020204" pitchFamily="34" charset="0"/>
                <a:cs typeface="Open Sans" panose="020B0606030504020204" pitchFamily="34" charset="0"/>
              </a:rPr>
              <a:t>© 2019 University Corporation for Atmospheric Research. </a:t>
            </a:r>
            <a:r>
              <a:rPr kumimoji="0" lang="en-US" sz="788" b="0" i="1" u="none" strike="noStrike" kern="1200" cap="none" spc="0" normalizeH="0" baseline="0" noProof="0" dirty="0" smtClean="0">
                <a:ln>
                  <a:noFill/>
                </a:ln>
                <a:solidFill>
                  <a:prstClr val="black">
                    <a:tint val="75000"/>
                  </a:prstClr>
                </a:solidFill>
                <a:effectLst/>
                <a:uLnTx/>
                <a:uFillTx/>
                <a:latin typeface="Open Sans" panose="020B0606030504020204" pitchFamily="34" charset="0"/>
                <a:ea typeface="Open Sans" panose="020B0606030504020204" pitchFamily="34" charset="0"/>
                <a:cs typeface="Open Sans" panose="020B0606030504020204" pitchFamily="34" charset="0"/>
              </a:rPr>
              <a:t>All Rights Reserved.</a:t>
            </a:r>
            <a:r>
              <a:rPr kumimoji="0" lang="en-US" sz="788" b="0" i="0" u="none" strike="noStrike" kern="1200" cap="none" spc="0" normalizeH="0" baseline="0" noProof="0" dirty="0" smtClean="0">
                <a:ln>
                  <a:noFill/>
                </a:ln>
                <a:solidFill>
                  <a:prstClr val="black">
                    <a:tint val="7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endParaRPr kumimoji="0" lang="en-US" sz="788" b="0" i="0" u="none" strike="noStrike" kern="1200" cap="none" spc="0" normalizeH="0" baseline="0" noProof="0" dirty="0">
              <a:ln>
                <a:noFill/>
              </a:ln>
              <a:solidFill>
                <a:prstClr val="black">
                  <a:tint val="75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19144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67866" y="-42863"/>
            <a:ext cx="9211866" cy="5192316"/>
          </a:xfrm>
          <a:prstGeom prst="rect">
            <a:avLst/>
          </a:prstGeom>
          <a:solidFill>
            <a:srgbClr val="EEF9F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pic>
        <p:nvPicPr>
          <p:cNvPr id="5" name="Picture 9"/>
          <p:cNvPicPr>
            <a:picLocks noChangeAspect="1"/>
          </p:cNvPicPr>
          <p:nvPr userDrawn="1"/>
        </p:nvPicPr>
        <p:blipFill>
          <a:blip r:embed="rId2" cstate="print">
            <a:extLst>
              <a:ext uri="{28A0092B-C50C-407E-A947-70E740481C1C}">
                <a14:useLocalDpi xmlns:a14="http://schemas.microsoft.com/office/drawing/2010/main" val="0"/>
              </a:ext>
            </a:extLst>
          </a:blip>
          <a:srcRect l="2" t="-2" r="22437" b="43022"/>
          <a:stretch>
            <a:fillRect/>
          </a:stretch>
        </p:blipFill>
        <p:spPr bwMode="auto">
          <a:xfrm>
            <a:off x="6176964" y="4199335"/>
            <a:ext cx="3056335" cy="984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a:defRPr/>
            </a:lvl1pPr>
          </a:lstStyle>
          <a:p>
            <a:pPr>
              <a:defRPr/>
            </a:pPr>
            <a:endParaRPr lang="en-US"/>
          </a:p>
        </p:txBody>
      </p:sp>
      <p:sp>
        <p:nvSpPr>
          <p:cNvPr id="7" name="Footer Placeholder 4"/>
          <p:cNvSpPr>
            <a:spLocks noGrp="1"/>
          </p:cNvSpPr>
          <p:nvPr>
            <p:ph type="ftr" sz="quarter" idx="11"/>
          </p:nvPr>
        </p:nvSpPr>
        <p:spPr>
          <a:xfrm>
            <a:off x="638175" y="4767264"/>
            <a:ext cx="3866918" cy="273844"/>
          </a:xfrm>
        </p:spPr>
        <p:txBody>
          <a:bodyPr/>
          <a:lstStyle>
            <a:lvl1pPr>
              <a:defRPr/>
            </a:lvl1pPr>
          </a:lstStyle>
          <a:p>
            <a:pPr>
              <a:defRPr/>
            </a:pPr>
            <a:r>
              <a:rPr lang="en-US" dirty="0"/>
              <a:t>© 2019 University Corporation for Atmospheric Research. All Rights Reserved </a:t>
            </a:r>
          </a:p>
        </p:txBody>
      </p:sp>
      <p:sp>
        <p:nvSpPr>
          <p:cNvPr id="8" name="Slide Number Placeholder 5"/>
          <p:cNvSpPr>
            <a:spLocks noGrp="1"/>
          </p:cNvSpPr>
          <p:nvPr>
            <p:ph type="sldNum" sz="quarter" idx="12"/>
          </p:nvPr>
        </p:nvSpPr>
        <p:spPr/>
        <p:txBody>
          <a:bodyPr/>
          <a:lstStyle>
            <a:lvl1pPr>
              <a:defRPr/>
            </a:lvl1pPr>
          </a:lstStyle>
          <a:p>
            <a:pPr>
              <a:defRPr/>
            </a:pPr>
            <a:fld id="{2195448E-0C3B-463E-BD67-A1F0D0C07C3E}" type="slidenum">
              <a:rPr lang="en-US"/>
              <a:pPr>
                <a:defRPr/>
              </a:pPr>
              <a:t>‹#›</a:t>
            </a:fld>
            <a:endParaRPr lang="en-US"/>
          </a:p>
        </p:txBody>
      </p:sp>
    </p:spTree>
    <p:extLst>
      <p:ext uri="{BB962C8B-B14F-4D97-AF65-F5344CB8AC3E}">
        <p14:creationId xmlns:p14="http://schemas.microsoft.com/office/powerpoint/2010/main" val="3588504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normAutofit/>
          </a:bodyPr>
          <a:lstStyle>
            <a:lvl1pPr>
              <a:defRPr sz="4950" b="1"/>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i="1" cap="all" baseline="0">
                <a:solidFill>
                  <a:schemeClr val="tx1">
                    <a:tint val="75000"/>
                  </a:schemeClr>
                </a:solidFill>
                <a:latin typeface="Montserrat Medium" panose="00000600000000000000"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sz="788">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5" name="Footer Placeholder 4"/>
          <p:cNvSpPr>
            <a:spLocks noGrp="1"/>
          </p:cNvSpPr>
          <p:nvPr>
            <p:ph type="ftr" sz="quarter" idx="11"/>
          </p:nvPr>
        </p:nvSpPr>
        <p:spPr>
          <a:xfrm>
            <a:off x="2686050" y="4767264"/>
            <a:ext cx="3771900" cy="273844"/>
          </a:xfrm>
        </p:spPr>
        <p:txBody>
          <a:bodyPr/>
          <a:lstStyle>
            <a:lvl1pPr>
              <a:defRPr sz="788">
                <a:latin typeface="Open Sans" panose="020B0606030504020204" pitchFamily="34" charset="0"/>
                <a:ea typeface="Open Sans" panose="020B0606030504020204" pitchFamily="34" charset="0"/>
                <a:cs typeface="Open Sans" panose="020B0606030504020204" pitchFamily="34" charset="0"/>
              </a:defRPr>
            </a:lvl1pPr>
          </a:lstStyle>
          <a:p>
            <a:pPr>
              <a:defRPr/>
            </a:pPr>
            <a:r>
              <a:rPr lang="en-US"/>
              <a:t>© 2019 University Corporation for Atmospheric Research. All Rights Reserved </a:t>
            </a:r>
          </a:p>
        </p:txBody>
      </p:sp>
      <p:sp>
        <p:nvSpPr>
          <p:cNvPr id="6" name="Slide Number Placeholder 5"/>
          <p:cNvSpPr>
            <a:spLocks noGrp="1"/>
          </p:cNvSpPr>
          <p:nvPr>
            <p:ph type="sldNum" sz="quarter" idx="12"/>
          </p:nvPr>
        </p:nvSpPr>
        <p:spPr/>
        <p:txBody>
          <a:bodyPr/>
          <a:lstStyle>
            <a:lvl1pPr>
              <a:defRPr/>
            </a:lvl1pPr>
          </a:lstStyle>
          <a:p>
            <a:pPr>
              <a:defRPr/>
            </a:pPr>
            <a:fld id="{17A986B9-B2B8-4851-A549-E66BDF153C63}" type="slidenum">
              <a:rPr lang="en-US"/>
              <a:pPr>
                <a:defRPr/>
              </a:pPr>
              <a:t>‹#›</a:t>
            </a:fld>
            <a:endParaRPr lang="en-US"/>
          </a:p>
        </p:txBody>
      </p:sp>
    </p:spTree>
    <p:extLst>
      <p:ext uri="{BB962C8B-B14F-4D97-AF65-F5344CB8AC3E}">
        <p14:creationId xmlns:p14="http://schemas.microsoft.com/office/powerpoint/2010/main" val="26302313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p:cNvSpPr/>
          <p:nvPr userDrawn="1"/>
        </p:nvSpPr>
        <p:spPr>
          <a:xfrm>
            <a:off x="-67866" y="-42863"/>
            <a:ext cx="9211866" cy="5192316"/>
          </a:xfrm>
          <a:prstGeom prst="rect">
            <a:avLst/>
          </a:prstGeom>
          <a:solidFill>
            <a:srgbClr val="EEF9F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pic>
        <p:nvPicPr>
          <p:cNvPr id="6" name="Picture 9"/>
          <p:cNvPicPr>
            <a:picLocks noChangeAspect="1"/>
          </p:cNvPicPr>
          <p:nvPr userDrawn="1"/>
        </p:nvPicPr>
        <p:blipFill>
          <a:blip r:embed="rId2" cstate="print">
            <a:extLst>
              <a:ext uri="{28A0092B-C50C-407E-A947-70E740481C1C}">
                <a14:useLocalDpi xmlns:a14="http://schemas.microsoft.com/office/drawing/2010/main" val="0"/>
              </a:ext>
            </a:extLst>
          </a:blip>
          <a:srcRect l="2" t="-2" r="22437" b="43022"/>
          <a:stretch>
            <a:fillRect/>
          </a:stretch>
        </p:blipFill>
        <p:spPr bwMode="auto">
          <a:xfrm>
            <a:off x="6176964" y="4199335"/>
            <a:ext cx="3056335" cy="984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4"/>
          <p:cNvSpPr txBox="1">
            <a:spLocks/>
          </p:cNvSpPr>
          <p:nvPr userDrawn="1"/>
        </p:nvSpPr>
        <p:spPr>
          <a:xfrm>
            <a:off x="638175" y="4767264"/>
            <a:ext cx="3771900" cy="273844"/>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900"/>
              <a:t>© 2019 University Corporation for Atmospheric Research. All Rights Reserved </a:t>
            </a:r>
            <a:endParaRPr lang="en-US" sz="900"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0"/>
          </p:nvPr>
        </p:nvSpPr>
        <p:spPr/>
        <p:txBody>
          <a:bodyPr/>
          <a:lstStyle>
            <a:lvl1pPr>
              <a:defRPr/>
            </a:lvl1pPr>
          </a:lstStyle>
          <a:p>
            <a:pPr>
              <a:defRPr/>
            </a:pPr>
            <a:endParaRPr lang="en-US"/>
          </a:p>
        </p:txBody>
      </p:sp>
      <p:sp>
        <p:nvSpPr>
          <p:cNvPr id="9" name="Slide Number Placeholder 6"/>
          <p:cNvSpPr>
            <a:spLocks noGrp="1"/>
          </p:cNvSpPr>
          <p:nvPr>
            <p:ph type="sldNum" sz="quarter" idx="11"/>
          </p:nvPr>
        </p:nvSpPr>
        <p:spPr/>
        <p:txBody>
          <a:bodyPr/>
          <a:lstStyle>
            <a:lvl1pPr>
              <a:defRPr/>
            </a:lvl1pPr>
          </a:lstStyle>
          <a:p>
            <a:pPr>
              <a:defRPr/>
            </a:pPr>
            <a:fld id="{54272C56-010D-4742-9634-3B55D70EB751}" type="slidenum">
              <a:rPr lang="en-US"/>
              <a:pPr>
                <a:defRPr/>
              </a:pPr>
              <a:t>‹#›</a:t>
            </a:fld>
            <a:endParaRPr lang="en-US"/>
          </a:p>
        </p:txBody>
      </p:sp>
    </p:spTree>
    <p:extLst>
      <p:ext uri="{BB962C8B-B14F-4D97-AF65-F5344CB8AC3E}">
        <p14:creationId xmlns:p14="http://schemas.microsoft.com/office/powerpoint/2010/main" val="8944638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p:nvPr userDrawn="1"/>
        </p:nvSpPr>
        <p:spPr>
          <a:xfrm>
            <a:off x="-67866" y="-42863"/>
            <a:ext cx="9211866" cy="5192316"/>
          </a:xfrm>
          <a:prstGeom prst="rect">
            <a:avLst/>
          </a:prstGeom>
          <a:solidFill>
            <a:srgbClr val="EEF9F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pic>
        <p:nvPicPr>
          <p:cNvPr id="8" name="Picture 9"/>
          <p:cNvPicPr>
            <a:picLocks noChangeAspect="1"/>
          </p:cNvPicPr>
          <p:nvPr userDrawn="1"/>
        </p:nvPicPr>
        <p:blipFill>
          <a:blip r:embed="rId2" cstate="print">
            <a:extLst>
              <a:ext uri="{28A0092B-C50C-407E-A947-70E740481C1C}">
                <a14:useLocalDpi xmlns:a14="http://schemas.microsoft.com/office/drawing/2010/main" val="0"/>
              </a:ext>
            </a:extLst>
          </a:blip>
          <a:srcRect l="2" t="-2" r="22437" b="43022"/>
          <a:stretch>
            <a:fillRect/>
          </a:stretch>
        </p:blipFill>
        <p:spPr bwMode="auto">
          <a:xfrm>
            <a:off x="6176964" y="4199335"/>
            <a:ext cx="3056335" cy="984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ooter Placeholder 4"/>
          <p:cNvSpPr txBox="1">
            <a:spLocks/>
          </p:cNvSpPr>
          <p:nvPr userDrawn="1"/>
        </p:nvSpPr>
        <p:spPr>
          <a:xfrm>
            <a:off x="638175" y="4767264"/>
            <a:ext cx="3771900" cy="273844"/>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900"/>
              <a:t>© 2019 University Corporation for Atmospheric Research. All Rights Reserved </a:t>
            </a:r>
            <a:endParaRPr lang="en-US" sz="900" dirty="0"/>
          </a:p>
        </p:txBody>
      </p:sp>
      <p:sp>
        <p:nvSpPr>
          <p:cNvPr id="2" name="Title 1"/>
          <p:cNvSpPr>
            <a:spLocks noGrp="1"/>
          </p:cNvSpPr>
          <p:nvPr>
            <p:ph type="title"/>
          </p:nvPr>
        </p:nvSpPr>
        <p:spPr>
          <a:xfrm>
            <a:off x="629841" y="273845"/>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6"/>
          <p:cNvSpPr>
            <a:spLocks noGrp="1"/>
          </p:cNvSpPr>
          <p:nvPr>
            <p:ph type="dt" sz="half" idx="10"/>
          </p:nvPr>
        </p:nvSpPr>
        <p:spPr/>
        <p:txBody>
          <a:bodyPr/>
          <a:lstStyle>
            <a:lvl1pPr>
              <a:defRPr/>
            </a:lvl1pPr>
          </a:lstStyle>
          <a:p>
            <a:pPr>
              <a:defRPr/>
            </a:pPr>
            <a:endParaRPr lang="en-US"/>
          </a:p>
        </p:txBody>
      </p:sp>
      <p:sp>
        <p:nvSpPr>
          <p:cNvPr id="11" name="Slide Number Placeholder 8"/>
          <p:cNvSpPr>
            <a:spLocks noGrp="1"/>
          </p:cNvSpPr>
          <p:nvPr>
            <p:ph type="sldNum" sz="quarter" idx="11"/>
          </p:nvPr>
        </p:nvSpPr>
        <p:spPr/>
        <p:txBody>
          <a:bodyPr/>
          <a:lstStyle>
            <a:lvl1pPr>
              <a:defRPr/>
            </a:lvl1pPr>
          </a:lstStyle>
          <a:p>
            <a:pPr>
              <a:defRPr/>
            </a:pPr>
            <a:fld id="{BCE8711C-3D61-4F34-A306-5F111EDA6F71}" type="slidenum">
              <a:rPr lang="en-US"/>
              <a:pPr>
                <a:defRPr/>
              </a:pPr>
              <a:t>‹#›</a:t>
            </a:fld>
            <a:endParaRPr lang="en-US"/>
          </a:p>
        </p:txBody>
      </p:sp>
    </p:spTree>
    <p:extLst>
      <p:ext uri="{BB962C8B-B14F-4D97-AF65-F5344CB8AC3E}">
        <p14:creationId xmlns:p14="http://schemas.microsoft.com/office/powerpoint/2010/main" val="1635174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p:cNvSpPr/>
          <p:nvPr userDrawn="1"/>
        </p:nvSpPr>
        <p:spPr>
          <a:xfrm>
            <a:off x="-67866" y="-42863"/>
            <a:ext cx="9211866" cy="5192316"/>
          </a:xfrm>
          <a:prstGeom prst="rect">
            <a:avLst/>
          </a:prstGeom>
          <a:solidFill>
            <a:srgbClr val="EEF9F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pic>
        <p:nvPicPr>
          <p:cNvPr id="4" name="Picture 9"/>
          <p:cNvPicPr>
            <a:picLocks noChangeAspect="1"/>
          </p:cNvPicPr>
          <p:nvPr userDrawn="1"/>
        </p:nvPicPr>
        <p:blipFill>
          <a:blip r:embed="rId2" cstate="print">
            <a:extLst>
              <a:ext uri="{28A0092B-C50C-407E-A947-70E740481C1C}">
                <a14:useLocalDpi xmlns:a14="http://schemas.microsoft.com/office/drawing/2010/main" val="0"/>
              </a:ext>
            </a:extLst>
          </a:blip>
          <a:srcRect l="2" t="-2" r="22437" b="43022"/>
          <a:stretch>
            <a:fillRect/>
          </a:stretch>
        </p:blipFill>
        <p:spPr bwMode="auto">
          <a:xfrm>
            <a:off x="6176964" y="4199335"/>
            <a:ext cx="3056335" cy="984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p:cNvSpPr txBox="1">
            <a:spLocks/>
          </p:cNvSpPr>
          <p:nvPr userDrawn="1"/>
        </p:nvSpPr>
        <p:spPr>
          <a:xfrm>
            <a:off x="638175" y="4767264"/>
            <a:ext cx="3771900" cy="273844"/>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900"/>
              <a:t>© 2019 University Corporation for Atmospheric Research. All Rights Reserved </a:t>
            </a:r>
            <a:endParaRPr lang="en-US" sz="900" dirty="0"/>
          </a:p>
        </p:txBody>
      </p:sp>
      <p:sp>
        <p:nvSpPr>
          <p:cNvPr id="2" name="Title 1"/>
          <p:cNvSpPr>
            <a:spLocks noGrp="1"/>
          </p:cNvSpPr>
          <p:nvPr>
            <p:ph type="title"/>
          </p:nvPr>
        </p:nvSpPr>
        <p:spPr/>
        <p:txBody>
          <a:bodyPr/>
          <a:lstStyle/>
          <a:p>
            <a:r>
              <a:rPr lang="en-US"/>
              <a:t>Click to edit Master title style</a:t>
            </a:r>
          </a:p>
        </p:txBody>
      </p:sp>
      <p:sp>
        <p:nvSpPr>
          <p:cNvPr id="6" name="Date Placeholder 2"/>
          <p:cNvSpPr>
            <a:spLocks noGrp="1"/>
          </p:cNvSpPr>
          <p:nvPr>
            <p:ph type="dt" sz="half" idx="10"/>
          </p:nvPr>
        </p:nvSpPr>
        <p:spPr/>
        <p:txBody>
          <a:bodyPr/>
          <a:lstStyle>
            <a:lvl1pPr>
              <a:defRPr/>
            </a:lvl1pPr>
          </a:lstStyle>
          <a:p>
            <a:pPr>
              <a:defRPr/>
            </a:pPr>
            <a:endParaRPr lang="en-US"/>
          </a:p>
        </p:txBody>
      </p:sp>
      <p:sp>
        <p:nvSpPr>
          <p:cNvPr id="7" name="Slide Number Placeholder 4"/>
          <p:cNvSpPr>
            <a:spLocks noGrp="1"/>
          </p:cNvSpPr>
          <p:nvPr>
            <p:ph type="sldNum" sz="quarter" idx="11"/>
          </p:nvPr>
        </p:nvSpPr>
        <p:spPr/>
        <p:txBody>
          <a:bodyPr/>
          <a:lstStyle>
            <a:lvl1pPr>
              <a:defRPr/>
            </a:lvl1pPr>
          </a:lstStyle>
          <a:p>
            <a:pPr>
              <a:defRPr/>
            </a:pPr>
            <a:fld id="{7412A78D-474B-42CE-9310-7BD5F3C04EA5}" type="slidenum">
              <a:rPr lang="en-US"/>
              <a:pPr>
                <a:defRPr/>
              </a:pPr>
              <a:t>‹#›</a:t>
            </a:fld>
            <a:endParaRPr lang="en-US"/>
          </a:p>
        </p:txBody>
      </p:sp>
    </p:spTree>
    <p:extLst>
      <p:ext uri="{BB962C8B-B14F-4D97-AF65-F5344CB8AC3E}">
        <p14:creationId xmlns:p14="http://schemas.microsoft.com/office/powerpoint/2010/main" val="31766602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userDrawn="1"/>
        </p:nvSpPr>
        <p:spPr>
          <a:xfrm>
            <a:off x="-67866" y="-42863"/>
            <a:ext cx="9211866" cy="5192316"/>
          </a:xfrm>
          <a:prstGeom prst="rect">
            <a:avLst/>
          </a:prstGeom>
          <a:solidFill>
            <a:srgbClr val="EEF9F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pic>
        <p:nvPicPr>
          <p:cNvPr id="3" name="Picture 9"/>
          <p:cNvPicPr>
            <a:picLocks noChangeAspect="1"/>
          </p:cNvPicPr>
          <p:nvPr userDrawn="1"/>
        </p:nvPicPr>
        <p:blipFill>
          <a:blip r:embed="rId2" cstate="print">
            <a:extLst>
              <a:ext uri="{28A0092B-C50C-407E-A947-70E740481C1C}">
                <a14:useLocalDpi xmlns:a14="http://schemas.microsoft.com/office/drawing/2010/main" val="0"/>
              </a:ext>
            </a:extLst>
          </a:blip>
          <a:srcRect l="2" t="-2" r="22437" b="43022"/>
          <a:stretch>
            <a:fillRect/>
          </a:stretch>
        </p:blipFill>
        <p:spPr bwMode="auto">
          <a:xfrm>
            <a:off x="6176964" y="4199335"/>
            <a:ext cx="3056335" cy="984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1"/>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a:xfrm>
            <a:off x="2686050" y="4767264"/>
            <a:ext cx="3771900" cy="273844"/>
          </a:xfrm>
        </p:spPr>
        <p:txBody>
          <a:bodyPr/>
          <a:lstStyle>
            <a:lvl1pPr>
              <a:defRPr/>
            </a:lvl1pPr>
          </a:lstStyle>
          <a:p>
            <a:pPr>
              <a:defRPr/>
            </a:pPr>
            <a:r>
              <a:rPr lang="en-US"/>
              <a:t>© 2019 University Corporation for Atmospheric Research. All Rights Reserved </a:t>
            </a:r>
          </a:p>
        </p:txBody>
      </p:sp>
      <p:sp>
        <p:nvSpPr>
          <p:cNvPr id="6" name="Slide Number Placeholder 3"/>
          <p:cNvSpPr>
            <a:spLocks noGrp="1"/>
          </p:cNvSpPr>
          <p:nvPr>
            <p:ph type="sldNum" sz="quarter" idx="12"/>
          </p:nvPr>
        </p:nvSpPr>
        <p:spPr/>
        <p:txBody>
          <a:bodyPr/>
          <a:lstStyle>
            <a:lvl1pPr>
              <a:defRPr/>
            </a:lvl1pPr>
          </a:lstStyle>
          <a:p>
            <a:pPr>
              <a:defRPr/>
            </a:pPr>
            <a:fld id="{BBB63E13-A1F3-4A59-A849-F5D1A6C79F86}" type="slidenum">
              <a:rPr lang="en-US"/>
              <a:pPr>
                <a:defRPr/>
              </a:pPr>
              <a:t>‹#›</a:t>
            </a:fld>
            <a:endParaRPr lang="en-US"/>
          </a:p>
        </p:txBody>
      </p:sp>
    </p:spTree>
    <p:extLst>
      <p:ext uri="{BB962C8B-B14F-4D97-AF65-F5344CB8AC3E}">
        <p14:creationId xmlns:p14="http://schemas.microsoft.com/office/powerpoint/2010/main" val="540690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userDrawn="1"/>
        </p:nvSpPr>
        <p:spPr>
          <a:xfrm>
            <a:off x="-67866" y="-42863"/>
            <a:ext cx="9211866" cy="5192316"/>
          </a:xfrm>
          <a:prstGeom prst="rect">
            <a:avLst/>
          </a:prstGeom>
          <a:solidFill>
            <a:srgbClr val="EEF9F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pic>
        <p:nvPicPr>
          <p:cNvPr id="6" name="Picture 9"/>
          <p:cNvPicPr>
            <a:picLocks noChangeAspect="1"/>
          </p:cNvPicPr>
          <p:nvPr userDrawn="1"/>
        </p:nvPicPr>
        <p:blipFill>
          <a:blip r:embed="rId2" cstate="print">
            <a:extLst>
              <a:ext uri="{28A0092B-C50C-407E-A947-70E740481C1C}">
                <a14:useLocalDpi xmlns:a14="http://schemas.microsoft.com/office/drawing/2010/main" val="0"/>
              </a:ext>
            </a:extLst>
          </a:blip>
          <a:srcRect l="2" t="-2" r="22437" b="43022"/>
          <a:stretch>
            <a:fillRect/>
          </a:stretch>
        </p:blipFill>
        <p:spPr bwMode="auto">
          <a:xfrm>
            <a:off x="6176964" y="4199335"/>
            <a:ext cx="3056335" cy="984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4"/>
          <p:cNvSpPr txBox="1">
            <a:spLocks/>
          </p:cNvSpPr>
          <p:nvPr userDrawn="1"/>
        </p:nvSpPr>
        <p:spPr>
          <a:xfrm>
            <a:off x="638175" y="4767264"/>
            <a:ext cx="3771900" cy="273844"/>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900" dirty="0"/>
              <a:t>© 2019 University Corporation for Atmospheric Research. All Rights Reserved </a:t>
            </a:r>
          </a:p>
        </p:txBody>
      </p:sp>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8" name="Date Placeholder 4"/>
          <p:cNvSpPr>
            <a:spLocks noGrp="1"/>
          </p:cNvSpPr>
          <p:nvPr>
            <p:ph type="dt" sz="half" idx="10"/>
          </p:nvPr>
        </p:nvSpPr>
        <p:spPr/>
        <p:txBody>
          <a:bodyPr/>
          <a:lstStyle>
            <a:lvl1pPr>
              <a:defRPr/>
            </a:lvl1pPr>
          </a:lstStyle>
          <a:p>
            <a:pPr>
              <a:defRPr/>
            </a:pPr>
            <a:endParaRPr lang="en-US"/>
          </a:p>
        </p:txBody>
      </p:sp>
      <p:sp>
        <p:nvSpPr>
          <p:cNvPr id="9" name="Slide Number Placeholder 6"/>
          <p:cNvSpPr>
            <a:spLocks noGrp="1"/>
          </p:cNvSpPr>
          <p:nvPr>
            <p:ph type="sldNum" sz="quarter" idx="11"/>
          </p:nvPr>
        </p:nvSpPr>
        <p:spPr/>
        <p:txBody>
          <a:bodyPr/>
          <a:lstStyle>
            <a:lvl1pPr>
              <a:defRPr/>
            </a:lvl1pPr>
          </a:lstStyle>
          <a:p>
            <a:pPr>
              <a:defRPr/>
            </a:pPr>
            <a:fld id="{DF743116-1D8B-4D20-8D0B-1CBFCB876AC4}" type="slidenum">
              <a:rPr lang="en-US"/>
              <a:pPr>
                <a:defRPr/>
              </a:pPr>
              <a:t>‹#›</a:t>
            </a:fld>
            <a:endParaRPr lang="en-US"/>
          </a:p>
        </p:txBody>
      </p:sp>
    </p:spTree>
    <p:extLst>
      <p:ext uri="{BB962C8B-B14F-4D97-AF65-F5344CB8AC3E}">
        <p14:creationId xmlns:p14="http://schemas.microsoft.com/office/powerpoint/2010/main" val="33438296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userDrawn="1"/>
        </p:nvSpPr>
        <p:spPr>
          <a:xfrm>
            <a:off x="-67866" y="-42863"/>
            <a:ext cx="9211866" cy="5192316"/>
          </a:xfrm>
          <a:prstGeom prst="rect">
            <a:avLst/>
          </a:prstGeom>
          <a:solidFill>
            <a:srgbClr val="EEF9F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pic>
        <p:nvPicPr>
          <p:cNvPr id="6" name="Picture 9"/>
          <p:cNvPicPr>
            <a:picLocks noChangeAspect="1"/>
          </p:cNvPicPr>
          <p:nvPr userDrawn="1"/>
        </p:nvPicPr>
        <p:blipFill>
          <a:blip r:embed="rId2" cstate="print">
            <a:extLst>
              <a:ext uri="{28A0092B-C50C-407E-A947-70E740481C1C}">
                <a14:useLocalDpi xmlns:a14="http://schemas.microsoft.com/office/drawing/2010/main" val="0"/>
              </a:ext>
            </a:extLst>
          </a:blip>
          <a:srcRect l="2" t="-2" r="22437" b="43022"/>
          <a:stretch>
            <a:fillRect/>
          </a:stretch>
        </p:blipFill>
        <p:spPr bwMode="auto">
          <a:xfrm>
            <a:off x="6176964" y="4199335"/>
            <a:ext cx="3056335" cy="984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4"/>
          <p:cNvSpPr txBox="1">
            <a:spLocks/>
          </p:cNvSpPr>
          <p:nvPr userDrawn="1"/>
        </p:nvSpPr>
        <p:spPr>
          <a:xfrm>
            <a:off x="638175" y="4767264"/>
            <a:ext cx="3771900" cy="273844"/>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900"/>
              <a:t>© 2019 University Corporation for Atmospheric Research. All Rights Reserved </a:t>
            </a:r>
            <a:endParaRPr lang="en-US" sz="900" dirty="0"/>
          </a:p>
        </p:txBody>
      </p:sp>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70"/>
            <a:ext cx="4629150" cy="3655219"/>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8" name="Date Placeholder 4"/>
          <p:cNvSpPr>
            <a:spLocks noGrp="1"/>
          </p:cNvSpPr>
          <p:nvPr>
            <p:ph type="dt" sz="half" idx="10"/>
          </p:nvPr>
        </p:nvSpPr>
        <p:spPr/>
        <p:txBody>
          <a:bodyPr/>
          <a:lstStyle>
            <a:lvl1pPr>
              <a:defRPr/>
            </a:lvl1pPr>
          </a:lstStyle>
          <a:p>
            <a:pPr>
              <a:defRPr/>
            </a:pPr>
            <a:endParaRPr lang="en-US"/>
          </a:p>
        </p:txBody>
      </p:sp>
      <p:sp>
        <p:nvSpPr>
          <p:cNvPr id="9" name="Slide Number Placeholder 6"/>
          <p:cNvSpPr>
            <a:spLocks noGrp="1"/>
          </p:cNvSpPr>
          <p:nvPr>
            <p:ph type="sldNum" sz="quarter" idx="11"/>
          </p:nvPr>
        </p:nvSpPr>
        <p:spPr/>
        <p:txBody>
          <a:bodyPr/>
          <a:lstStyle>
            <a:lvl1pPr>
              <a:defRPr/>
            </a:lvl1pPr>
          </a:lstStyle>
          <a:p>
            <a:pPr>
              <a:defRPr/>
            </a:pPr>
            <a:fld id="{99E7ED65-AF9A-4A9E-828C-FE7193FD321D}" type="slidenum">
              <a:rPr lang="en-US"/>
              <a:pPr>
                <a:defRPr/>
              </a:pPr>
              <a:t>‹#›</a:t>
            </a:fld>
            <a:endParaRPr lang="en-US"/>
          </a:p>
        </p:txBody>
      </p:sp>
    </p:spTree>
    <p:extLst>
      <p:ext uri="{BB962C8B-B14F-4D97-AF65-F5344CB8AC3E}">
        <p14:creationId xmlns:p14="http://schemas.microsoft.com/office/powerpoint/2010/main" val="18979038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67866" y="-42863"/>
            <a:ext cx="9211866" cy="5192316"/>
          </a:xfrm>
          <a:prstGeom prst="rect">
            <a:avLst/>
          </a:prstGeom>
          <a:solidFill>
            <a:srgbClr val="EEF9F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sp>
        <p:nvSpPr>
          <p:cNvPr id="1027" name="Title Placeholder 1"/>
          <p:cNvSpPr>
            <a:spLocks noGrp="1"/>
          </p:cNvSpPr>
          <p:nvPr>
            <p:ph type="title"/>
          </p:nvPr>
        </p:nvSpPr>
        <p:spPr bwMode="auto">
          <a:xfrm>
            <a:off x="628650" y="273845"/>
            <a:ext cx="7886700"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Text Placeholder 2"/>
          <p:cNvSpPr>
            <a:spLocks noGrp="1"/>
          </p:cNvSpPr>
          <p:nvPr>
            <p:ph type="body" idx="1"/>
          </p:nvPr>
        </p:nvSpPr>
        <p:spPr bwMode="auto">
          <a:xfrm>
            <a:off x="628650" y="1369219"/>
            <a:ext cx="7886700" cy="32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763" y="4767263"/>
            <a:ext cx="526256" cy="2000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p>
        </p:txBody>
      </p:sp>
      <p:sp>
        <p:nvSpPr>
          <p:cNvPr id="5" name="Footer Placeholder 4"/>
          <p:cNvSpPr>
            <a:spLocks noGrp="1"/>
          </p:cNvSpPr>
          <p:nvPr>
            <p:ph type="ftr" sz="quarter" idx="3"/>
          </p:nvPr>
        </p:nvSpPr>
        <p:spPr>
          <a:xfrm>
            <a:off x="628650" y="4742261"/>
            <a:ext cx="5486400" cy="273844"/>
          </a:xfrm>
          <a:prstGeom prst="rect">
            <a:avLst/>
          </a:prstGeom>
        </p:spPr>
        <p:txBody>
          <a:bodyPr vert="horz" lIns="91440" tIns="45720" rIns="91440" bIns="45720" rtlCol="0" anchor="ctr"/>
          <a:lstStyle>
            <a:lvl1pPr algn="l" eaLnBrk="1" fontAlgn="auto" hangingPunct="1">
              <a:spcBef>
                <a:spcPts val="0"/>
              </a:spcBef>
              <a:spcAft>
                <a:spcPts val="0"/>
              </a:spcAft>
              <a:defRPr sz="788">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r>
              <a:rPr lang="en-US"/>
              <a:t>© 2019 University Corporation for Atmospheric Research. All Rights Reserved </a:t>
            </a: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fld id="{F74BA30C-8F65-48C4-AF86-7F3E21721CB8}" type="slidenum">
              <a:rPr lang="en-US"/>
              <a:pPr>
                <a:defRPr/>
              </a:pPr>
              <a:t>‹#›</a:t>
            </a:fld>
            <a:endParaRPr lang="en-US"/>
          </a:p>
        </p:txBody>
      </p:sp>
      <p:pic>
        <p:nvPicPr>
          <p:cNvPr id="1032" name="Picture 7"/>
          <p:cNvPicPr>
            <a:picLocks noChangeAspect="1"/>
          </p:cNvPicPr>
          <p:nvPr userDrawn="1"/>
        </p:nvPicPr>
        <p:blipFill>
          <a:blip r:embed="rId13" cstate="print">
            <a:extLst>
              <a:ext uri="{28A0092B-C50C-407E-A947-70E740481C1C}">
                <a14:useLocalDpi xmlns:a14="http://schemas.microsoft.com/office/drawing/2010/main" val="0"/>
              </a:ext>
            </a:extLst>
          </a:blip>
          <a:srcRect l="2" t="-2" r="22437" b="43022"/>
          <a:stretch>
            <a:fillRect/>
          </a:stretch>
        </p:blipFill>
        <p:spPr bwMode="auto">
          <a:xfrm>
            <a:off x="6176964" y="4199335"/>
            <a:ext cx="3056335" cy="984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4240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dt="0"/>
  <p:txStyles>
    <p:titleStyle>
      <a:lvl1pPr algn="l" rtl="0" eaLnBrk="1" fontAlgn="base" hangingPunct="1">
        <a:lnSpc>
          <a:spcPct val="90000"/>
        </a:lnSpc>
        <a:spcBef>
          <a:spcPct val="0"/>
        </a:spcBef>
        <a:spcAft>
          <a:spcPct val="0"/>
        </a:spcAft>
        <a:defRPr sz="3300" kern="1200">
          <a:solidFill>
            <a:srgbClr val="595857"/>
          </a:solidFill>
          <a:latin typeface="Raleway SemiBold" panose="020B0703030101060003" pitchFamily="34" charset="0"/>
          <a:ea typeface="+mj-ea"/>
          <a:cs typeface="+mj-cs"/>
        </a:defRPr>
      </a:lvl1pPr>
      <a:lvl2pPr algn="l" rtl="0" eaLnBrk="1" fontAlgn="base" hangingPunct="1">
        <a:lnSpc>
          <a:spcPct val="90000"/>
        </a:lnSpc>
        <a:spcBef>
          <a:spcPct val="0"/>
        </a:spcBef>
        <a:spcAft>
          <a:spcPct val="0"/>
        </a:spcAft>
        <a:defRPr sz="3300">
          <a:solidFill>
            <a:srgbClr val="595857"/>
          </a:solidFill>
          <a:latin typeface="Raleway SemiBold" panose="020B0703030101060003" pitchFamily="34" charset="0"/>
        </a:defRPr>
      </a:lvl2pPr>
      <a:lvl3pPr algn="l" rtl="0" eaLnBrk="1" fontAlgn="base" hangingPunct="1">
        <a:lnSpc>
          <a:spcPct val="90000"/>
        </a:lnSpc>
        <a:spcBef>
          <a:spcPct val="0"/>
        </a:spcBef>
        <a:spcAft>
          <a:spcPct val="0"/>
        </a:spcAft>
        <a:defRPr sz="3300">
          <a:solidFill>
            <a:srgbClr val="595857"/>
          </a:solidFill>
          <a:latin typeface="Raleway SemiBold" panose="020B0703030101060003" pitchFamily="34" charset="0"/>
        </a:defRPr>
      </a:lvl3pPr>
      <a:lvl4pPr algn="l" rtl="0" eaLnBrk="1" fontAlgn="base" hangingPunct="1">
        <a:lnSpc>
          <a:spcPct val="90000"/>
        </a:lnSpc>
        <a:spcBef>
          <a:spcPct val="0"/>
        </a:spcBef>
        <a:spcAft>
          <a:spcPct val="0"/>
        </a:spcAft>
        <a:defRPr sz="3300">
          <a:solidFill>
            <a:srgbClr val="595857"/>
          </a:solidFill>
          <a:latin typeface="Raleway SemiBold" panose="020B0703030101060003" pitchFamily="34" charset="0"/>
        </a:defRPr>
      </a:lvl4pPr>
      <a:lvl5pPr algn="l" rtl="0" eaLnBrk="1" fontAlgn="base" hangingPunct="1">
        <a:lnSpc>
          <a:spcPct val="90000"/>
        </a:lnSpc>
        <a:spcBef>
          <a:spcPct val="0"/>
        </a:spcBef>
        <a:spcAft>
          <a:spcPct val="0"/>
        </a:spcAft>
        <a:defRPr sz="3300">
          <a:solidFill>
            <a:srgbClr val="595857"/>
          </a:solidFill>
          <a:latin typeface="Raleway SemiBold" panose="020B0703030101060003" pitchFamily="34" charset="0"/>
        </a:defRPr>
      </a:lvl5pPr>
      <a:lvl6pPr marL="342900" algn="l" rtl="0" eaLnBrk="1" fontAlgn="base" hangingPunct="1">
        <a:lnSpc>
          <a:spcPct val="90000"/>
        </a:lnSpc>
        <a:spcBef>
          <a:spcPct val="0"/>
        </a:spcBef>
        <a:spcAft>
          <a:spcPct val="0"/>
        </a:spcAft>
        <a:defRPr sz="3300">
          <a:solidFill>
            <a:srgbClr val="595857"/>
          </a:solidFill>
          <a:latin typeface="Raleway SemiBold" panose="020B0703030101060003" pitchFamily="34" charset="0"/>
        </a:defRPr>
      </a:lvl6pPr>
      <a:lvl7pPr marL="685800" algn="l" rtl="0" eaLnBrk="1" fontAlgn="base" hangingPunct="1">
        <a:lnSpc>
          <a:spcPct val="90000"/>
        </a:lnSpc>
        <a:spcBef>
          <a:spcPct val="0"/>
        </a:spcBef>
        <a:spcAft>
          <a:spcPct val="0"/>
        </a:spcAft>
        <a:defRPr sz="3300">
          <a:solidFill>
            <a:srgbClr val="595857"/>
          </a:solidFill>
          <a:latin typeface="Raleway SemiBold" panose="020B0703030101060003" pitchFamily="34" charset="0"/>
        </a:defRPr>
      </a:lvl7pPr>
      <a:lvl8pPr marL="1028700" algn="l" rtl="0" eaLnBrk="1" fontAlgn="base" hangingPunct="1">
        <a:lnSpc>
          <a:spcPct val="90000"/>
        </a:lnSpc>
        <a:spcBef>
          <a:spcPct val="0"/>
        </a:spcBef>
        <a:spcAft>
          <a:spcPct val="0"/>
        </a:spcAft>
        <a:defRPr sz="3300">
          <a:solidFill>
            <a:srgbClr val="595857"/>
          </a:solidFill>
          <a:latin typeface="Raleway SemiBold" panose="020B0703030101060003" pitchFamily="34" charset="0"/>
        </a:defRPr>
      </a:lvl8pPr>
      <a:lvl9pPr marL="1371600" algn="l" rtl="0" eaLnBrk="1" fontAlgn="base" hangingPunct="1">
        <a:lnSpc>
          <a:spcPct val="90000"/>
        </a:lnSpc>
        <a:spcBef>
          <a:spcPct val="0"/>
        </a:spcBef>
        <a:spcAft>
          <a:spcPct val="0"/>
        </a:spcAft>
        <a:defRPr sz="3300">
          <a:solidFill>
            <a:srgbClr val="595857"/>
          </a:solidFill>
          <a:latin typeface="Raleway SemiBold" panose="020B0703030101060003" pitchFamily="34" charset="0"/>
        </a:defRPr>
      </a:lvl9pPr>
    </p:titleStyle>
    <p:bodyStyle>
      <a:lvl1pPr marL="171450" indent="-171450" algn="l" rtl="0" eaLnBrk="1" fontAlgn="base" hangingPunct="1">
        <a:lnSpc>
          <a:spcPct val="90000"/>
        </a:lnSpc>
        <a:spcBef>
          <a:spcPts val="750"/>
        </a:spcBef>
        <a:spcAft>
          <a:spcPct val="0"/>
        </a:spcAft>
        <a:buFont typeface="Arial" panose="020B0604020202020204" pitchFamily="34" charset="0"/>
        <a:buChar char="•"/>
        <a:defRPr sz="2100" kern="1200">
          <a:solidFill>
            <a:srgbClr val="595857"/>
          </a:solidFill>
          <a:latin typeface="Open Sans" panose="020B0606030504020204" pitchFamily="34" charset="0"/>
          <a:ea typeface="Open Sans" panose="020B0606030504020204" pitchFamily="34" charset="0"/>
          <a:cs typeface="Open Sans" panose="020B0606030504020204" pitchFamily="34" charset="0"/>
        </a:defRPr>
      </a:lvl1pPr>
      <a:lvl2pPr marL="514350" indent="-171450" algn="l" rtl="0" eaLnBrk="1" fontAlgn="base" hangingPunct="1">
        <a:lnSpc>
          <a:spcPct val="90000"/>
        </a:lnSpc>
        <a:spcBef>
          <a:spcPts val="375"/>
        </a:spcBef>
        <a:spcAft>
          <a:spcPct val="0"/>
        </a:spcAft>
        <a:buFont typeface="Arial" panose="020B0604020202020204" pitchFamily="34" charset="0"/>
        <a:buChar char="•"/>
        <a:defRPr sz="1800" kern="1200">
          <a:solidFill>
            <a:srgbClr val="595857"/>
          </a:solidFill>
          <a:latin typeface="Open Sans" panose="020B0606030504020204" pitchFamily="34" charset="0"/>
          <a:ea typeface="Open Sans" panose="020B0606030504020204" pitchFamily="34" charset="0"/>
          <a:cs typeface="Open Sans" panose="020B0606030504020204" pitchFamily="34" charset="0"/>
        </a:defRPr>
      </a:lvl2pPr>
      <a:lvl3pPr marL="857250" indent="-171450" algn="l" rtl="0" eaLnBrk="1" fontAlgn="base" hangingPunct="1">
        <a:lnSpc>
          <a:spcPct val="90000"/>
        </a:lnSpc>
        <a:spcBef>
          <a:spcPts val="375"/>
        </a:spcBef>
        <a:spcAft>
          <a:spcPct val="0"/>
        </a:spcAft>
        <a:buFont typeface="Arial" panose="020B0604020202020204" pitchFamily="34" charset="0"/>
        <a:buChar char="•"/>
        <a:defRPr sz="1500" kern="1200">
          <a:solidFill>
            <a:srgbClr val="595857"/>
          </a:solidFill>
          <a:latin typeface="Open Sans" panose="020B0606030504020204" pitchFamily="34" charset="0"/>
          <a:ea typeface="Open Sans" panose="020B0606030504020204" pitchFamily="34" charset="0"/>
          <a:cs typeface="Open Sans" panose="020B0606030504020204" pitchFamily="34" charset="0"/>
        </a:defRPr>
      </a:lvl3pPr>
      <a:lvl4pPr marL="1200150" indent="-171450" algn="l" rtl="0" eaLnBrk="1" fontAlgn="base" hangingPunct="1">
        <a:lnSpc>
          <a:spcPct val="90000"/>
        </a:lnSpc>
        <a:spcBef>
          <a:spcPts val="375"/>
        </a:spcBef>
        <a:spcAft>
          <a:spcPct val="0"/>
        </a:spcAft>
        <a:buFont typeface="Arial" panose="020B0604020202020204" pitchFamily="34" charset="0"/>
        <a:buChar char="•"/>
        <a:defRPr kern="1200">
          <a:solidFill>
            <a:srgbClr val="595857"/>
          </a:solidFill>
          <a:latin typeface="Open Sans" panose="020B0606030504020204" pitchFamily="34" charset="0"/>
          <a:ea typeface="Open Sans" panose="020B0606030504020204" pitchFamily="34" charset="0"/>
          <a:cs typeface="Open Sans" panose="020B0606030504020204" pitchFamily="34" charset="0"/>
        </a:defRPr>
      </a:lvl4pPr>
      <a:lvl5pPr marL="1543050" indent="-171450" algn="l" rtl="0" eaLnBrk="1" fontAlgn="base" hangingPunct="1">
        <a:lnSpc>
          <a:spcPct val="90000"/>
        </a:lnSpc>
        <a:spcBef>
          <a:spcPts val="375"/>
        </a:spcBef>
        <a:spcAft>
          <a:spcPct val="0"/>
        </a:spcAft>
        <a:buFont typeface="Arial" panose="020B0604020202020204" pitchFamily="34" charset="0"/>
        <a:buChar char="•"/>
        <a:defRPr kern="1200">
          <a:solidFill>
            <a:srgbClr val="595857"/>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67866" y="-42863"/>
            <a:ext cx="9211866" cy="5192316"/>
          </a:xfrm>
          <a:prstGeom prst="rect">
            <a:avLst/>
          </a:prstGeom>
          <a:solidFill>
            <a:srgbClr val="EEF9F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7" name="Title Placeholder 1"/>
          <p:cNvSpPr>
            <a:spLocks noGrp="1"/>
          </p:cNvSpPr>
          <p:nvPr>
            <p:ph type="title"/>
          </p:nvPr>
        </p:nvSpPr>
        <p:spPr bwMode="auto">
          <a:xfrm>
            <a:off x="628650" y="273845"/>
            <a:ext cx="7886700"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Text Placeholder 2"/>
          <p:cNvSpPr>
            <a:spLocks noGrp="1"/>
          </p:cNvSpPr>
          <p:nvPr>
            <p:ph type="body" idx="1"/>
          </p:nvPr>
        </p:nvSpPr>
        <p:spPr bwMode="auto">
          <a:xfrm>
            <a:off x="628650" y="1369219"/>
            <a:ext cx="7886700" cy="32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763" y="4767263"/>
            <a:ext cx="526256" cy="2000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628650" y="4742261"/>
            <a:ext cx="5486400" cy="273844"/>
          </a:xfrm>
          <a:prstGeom prst="rect">
            <a:avLst/>
          </a:prstGeom>
        </p:spPr>
        <p:txBody>
          <a:bodyPr vert="horz" lIns="91440" tIns="45720" rIns="91440" bIns="45720" rtlCol="0" anchor="ctr"/>
          <a:lstStyle>
            <a:lvl1pPr algn="l" eaLnBrk="1" fontAlgn="auto" hangingPunct="1">
              <a:spcBef>
                <a:spcPts val="0"/>
              </a:spcBef>
              <a:spcAft>
                <a:spcPts val="0"/>
              </a:spcAft>
              <a:defRPr sz="788">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88" b="0" i="0" u="none" strike="noStrike" kern="1200" cap="none" spc="0" normalizeH="0" baseline="0" noProof="0">
                <a:ln>
                  <a:noFill/>
                </a:ln>
                <a:solidFill>
                  <a:prstClr val="black">
                    <a:tint val="75000"/>
                  </a:prstClr>
                </a:solidFill>
                <a:effectLst/>
                <a:uLnTx/>
                <a:uFillTx/>
                <a:latin typeface="Open Sans" panose="020B0606030504020204" pitchFamily="34" charset="0"/>
                <a:ea typeface="Open Sans" panose="020B0606030504020204" pitchFamily="34" charset="0"/>
                <a:cs typeface="Open Sans" panose="020B0606030504020204" pitchFamily="34" charset="0"/>
              </a:rPr>
              <a:t>© 2019 University Corporation for Atmospheric Research. All Rights Reserved </a:t>
            </a: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F74BA30C-8F65-48C4-AF86-7F3E21721CB8}" type="slidenum">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032" name="Picture 7"/>
          <p:cNvPicPr>
            <a:picLocks noChangeAspect="1"/>
          </p:cNvPicPr>
          <p:nvPr userDrawn="1"/>
        </p:nvPicPr>
        <p:blipFill>
          <a:blip r:embed="rId3" cstate="print">
            <a:extLst>
              <a:ext uri="{28A0092B-C50C-407E-A947-70E740481C1C}">
                <a14:useLocalDpi xmlns:a14="http://schemas.microsoft.com/office/drawing/2010/main" val="0"/>
              </a:ext>
            </a:extLst>
          </a:blip>
          <a:srcRect l="2" t="-2" r="22437" b="43022"/>
          <a:stretch>
            <a:fillRect/>
          </a:stretch>
        </p:blipFill>
        <p:spPr bwMode="auto">
          <a:xfrm>
            <a:off x="6176964" y="4199335"/>
            <a:ext cx="3056335" cy="984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3513567"/>
      </p:ext>
    </p:extLst>
  </p:cSld>
  <p:clrMap bg1="lt1" tx1="dk1" bg2="lt2" tx2="dk2" accent1="accent1" accent2="accent2" accent3="accent3" accent4="accent4" accent5="accent5" accent6="accent6" hlink="hlink" folHlink="folHlink"/>
  <p:sldLayoutIdLst>
    <p:sldLayoutId id="2147483685" r:id="rId1"/>
  </p:sldLayoutIdLst>
  <p:hf sldNum="0" hdr="0" dt="0"/>
  <p:txStyles>
    <p:titleStyle>
      <a:lvl1pPr algn="l" rtl="0" eaLnBrk="1" fontAlgn="base" hangingPunct="1">
        <a:lnSpc>
          <a:spcPct val="90000"/>
        </a:lnSpc>
        <a:spcBef>
          <a:spcPct val="0"/>
        </a:spcBef>
        <a:spcAft>
          <a:spcPct val="0"/>
        </a:spcAft>
        <a:defRPr sz="3300" kern="1200">
          <a:solidFill>
            <a:srgbClr val="595857"/>
          </a:solidFill>
          <a:latin typeface="Raleway SemiBold" panose="020B0703030101060003" pitchFamily="34" charset="0"/>
          <a:ea typeface="+mj-ea"/>
          <a:cs typeface="+mj-cs"/>
        </a:defRPr>
      </a:lvl1pPr>
      <a:lvl2pPr algn="l" rtl="0" eaLnBrk="1" fontAlgn="base" hangingPunct="1">
        <a:lnSpc>
          <a:spcPct val="90000"/>
        </a:lnSpc>
        <a:spcBef>
          <a:spcPct val="0"/>
        </a:spcBef>
        <a:spcAft>
          <a:spcPct val="0"/>
        </a:spcAft>
        <a:defRPr sz="3300">
          <a:solidFill>
            <a:srgbClr val="595857"/>
          </a:solidFill>
          <a:latin typeface="Raleway SemiBold" panose="020B0703030101060003" pitchFamily="34" charset="0"/>
        </a:defRPr>
      </a:lvl2pPr>
      <a:lvl3pPr algn="l" rtl="0" eaLnBrk="1" fontAlgn="base" hangingPunct="1">
        <a:lnSpc>
          <a:spcPct val="90000"/>
        </a:lnSpc>
        <a:spcBef>
          <a:spcPct val="0"/>
        </a:spcBef>
        <a:spcAft>
          <a:spcPct val="0"/>
        </a:spcAft>
        <a:defRPr sz="3300">
          <a:solidFill>
            <a:srgbClr val="595857"/>
          </a:solidFill>
          <a:latin typeface="Raleway SemiBold" panose="020B0703030101060003" pitchFamily="34" charset="0"/>
        </a:defRPr>
      </a:lvl3pPr>
      <a:lvl4pPr algn="l" rtl="0" eaLnBrk="1" fontAlgn="base" hangingPunct="1">
        <a:lnSpc>
          <a:spcPct val="90000"/>
        </a:lnSpc>
        <a:spcBef>
          <a:spcPct val="0"/>
        </a:spcBef>
        <a:spcAft>
          <a:spcPct val="0"/>
        </a:spcAft>
        <a:defRPr sz="3300">
          <a:solidFill>
            <a:srgbClr val="595857"/>
          </a:solidFill>
          <a:latin typeface="Raleway SemiBold" panose="020B0703030101060003" pitchFamily="34" charset="0"/>
        </a:defRPr>
      </a:lvl4pPr>
      <a:lvl5pPr algn="l" rtl="0" eaLnBrk="1" fontAlgn="base" hangingPunct="1">
        <a:lnSpc>
          <a:spcPct val="90000"/>
        </a:lnSpc>
        <a:spcBef>
          <a:spcPct val="0"/>
        </a:spcBef>
        <a:spcAft>
          <a:spcPct val="0"/>
        </a:spcAft>
        <a:defRPr sz="3300">
          <a:solidFill>
            <a:srgbClr val="595857"/>
          </a:solidFill>
          <a:latin typeface="Raleway SemiBold" panose="020B0703030101060003" pitchFamily="34" charset="0"/>
        </a:defRPr>
      </a:lvl5pPr>
      <a:lvl6pPr marL="342900" algn="l" rtl="0" eaLnBrk="1" fontAlgn="base" hangingPunct="1">
        <a:lnSpc>
          <a:spcPct val="90000"/>
        </a:lnSpc>
        <a:spcBef>
          <a:spcPct val="0"/>
        </a:spcBef>
        <a:spcAft>
          <a:spcPct val="0"/>
        </a:spcAft>
        <a:defRPr sz="3300">
          <a:solidFill>
            <a:srgbClr val="595857"/>
          </a:solidFill>
          <a:latin typeface="Raleway SemiBold" panose="020B0703030101060003" pitchFamily="34" charset="0"/>
        </a:defRPr>
      </a:lvl6pPr>
      <a:lvl7pPr marL="685800" algn="l" rtl="0" eaLnBrk="1" fontAlgn="base" hangingPunct="1">
        <a:lnSpc>
          <a:spcPct val="90000"/>
        </a:lnSpc>
        <a:spcBef>
          <a:spcPct val="0"/>
        </a:spcBef>
        <a:spcAft>
          <a:spcPct val="0"/>
        </a:spcAft>
        <a:defRPr sz="3300">
          <a:solidFill>
            <a:srgbClr val="595857"/>
          </a:solidFill>
          <a:latin typeface="Raleway SemiBold" panose="020B0703030101060003" pitchFamily="34" charset="0"/>
        </a:defRPr>
      </a:lvl7pPr>
      <a:lvl8pPr marL="1028700" algn="l" rtl="0" eaLnBrk="1" fontAlgn="base" hangingPunct="1">
        <a:lnSpc>
          <a:spcPct val="90000"/>
        </a:lnSpc>
        <a:spcBef>
          <a:spcPct val="0"/>
        </a:spcBef>
        <a:spcAft>
          <a:spcPct val="0"/>
        </a:spcAft>
        <a:defRPr sz="3300">
          <a:solidFill>
            <a:srgbClr val="595857"/>
          </a:solidFill>
          <a:latin typeface="Raleway SemiBold" panose="020B0703030101060003" pitchFamily="34" charset="0"/>
        </a:defRPr>
      </a:lvl8pPr>
      <a:lvl9pPr marL="1371600" algn="l" rtl="0" eaLnBrk="1" fontAlgn="base" hangingPunct="1">
        <a:lnSpc>
          <a:spcPct val="90000"/>
        </a:lnSpc>
        <a:spcBef>
          <a:spcPct val="0"/>
        </a:spcBef>
        <a:spcAft>
          <a:spcPct val="0"/>
        </a:spcAft>
        <a:defRPr sz="3300">
          <a:solidFill>
            <a:srgbClr val="595857"/>
          </a:solidFill>
          <a:latin typeface="Raleway SemiBold" panose="020B0703030101060003" pitchFamily="34" charset="0"/>
        </a:defRPr>
      </a:lvl9pPr>
    </p:titleStyle>
    <p:bodyStyle>
      <a:lvl1pPr marL="171450" indent="-171450" algn="l" rtl="0" eaLnBrk="1" fontAlgn="base" hangingPunct="1">
        <a:lnSpc>
          <a:spcPct val="90000"/>
        </a:lnSpc>
        <a:spcBef>
          <a:spcPts val="750"/>
        </a:spcBef>
        <a:spcAft>
          <a:spcPct val="0"/>
        </a:spcAft>
        <a:buFont typeface="Arial" panose="020B0604020202020204" pitchFamily="34" charset="0"/>
        <a:buChar char="•"/>
        <a:defRPr sz="2100" kern="1200">
          <a:solidFill>
            <a:srgbClr val="595857"/>
          </a:solidFill>
          <a:latin typeface="Open Sans" panose="020B0606030504020204" pitchFamily="34" charset="0"/>
          <a:ea typeface="Open Sans" panose="020B0606030504020204" pitchFamily="34" charset="0"/>
          <a:cs typeface="Open Sans" panose="020B0606030504020204" pitchFamily="34" charset="0"/>
        </a:defRPr>
      </a:lvl1pPr>
      <a:lvl2pPr marL="514350" indent="-171450" algn="l" rtl="0" eaLnBrk="1" fontAlgn="base" hangingPunct="1">
        <a:lnSpc>
          <a:spcPct val="90000"/>
        </a:lnSpc>
        <a:spcBef>
          <a:spcPts val="375"/>
        </a:spcBef>
        <a:spcAft>
          <a:spcPct val="0"/>
        </a:spcAft>
        <a:buFont typeface="Arial" panose="020B0604020202020204" pitchFamily="34" charset="0"/>
        <a:buChar char="•"/>
        <a:defRPr sz="1800" kern="1200">
          <a:solidFill>
            <a:srgbClr val="595857"/>
          </a:solidFill>
          <a:latin typeface="Open Sans" panose="020B0606030504020204" pitchFamily="34" charset="0"/>
          <a:ea typeface="Open Sans" panose="020B0606030504020204" pitchFamily="34" charset="0"/>
          <a:cs typeface="Open Sans" panose="020B0606030504020204" pitchFamily="34" charset="0"/>
        </a:defRPr>
      </a:lvl2pPr>
      <a:lvl3pPr marL="857250" indent="-171450" algn="l" rtl="0" eaLnBrk="1" fontAlgn="base" hangingPunct="1">
        <a:lnSpc>
          <a:spcPct val="90000"/>
        </a:lnSpc>
        <a:spcBef>
          <a:spcPts val="375"/>
        </a:spcBef>
        <a:spcAft>
          <a:spcPct val="0"/>
        </a:spcAft>
        <a:buFont typeface="Arial" panose="020B0604020202020204" pitchFamily="34" charset="0"/>
        <a:buChar char="•"/>
        <a:defRPr sz="1500" kern="1200">
          <a:solidFill>
            <a:srgbClr val="595857"/>
          </a:solidFill>
          <a:latin typeface="Open Sans" panose="020B0606030504020204" pitchFamily="34" charset="0"/>
          <a:ea typeface="Open Sans" panose="020B0606030504020204" pitchFamily="34" charset="0"/>
          <a:cs typeface="Open Sans" panose="020B0606030504020204" pitchFamily="34" charset="0"/>
        </a:defRPr>
      </a:lvl3pPr>
      <a:lvl4pPr marL="1200150" indent="-171450" algn="l" rtl="0" eaLnBrk="1" fontAlgn="base" hangingPunct="1">
        <a:lnSpc>
          <a:spcPct val="90000"/>
        </a:lnSpc>
        <a:spcBef>
          <a:spcPts val="375"/>
        </a:spcBef>
        <a:spcAft>
          <a:spcPct val="0"/>
        </a:spcAft>
        <a:buFont typeface="Arial" panose="020B0604020202020204" pitchFamily="34" charset="0"/>
        <a:buChar char="•"/>
        <a:defRPr kern="1200">
          <a:solidFill>
            <a:srgbClr val="595857"/>
          </a:solidFill>
          <a:latin typeface="Open Sans" panose="020B0606030504020204" pitchFamily="34" charset="0"/>
          <a:ea typeface="Open Sans" panose="020B0606030504020204" pitchFamily="34" charset="0"/>
          <a:cs typeface="Open Sans" panose="020B0606030504020204" pitchFamily="34" charset="0"/>
        </a:defRPr>
      </a:lvl4pPr>
      <a:lvl5pPr marL="1543050" indent="-171450" algn="l" rtl="0" eaLnBrk="1" fontAlgn="base" hangingPunct="1">
        <a:lnSpc>
          <a:spcPct val="90000"/>
        </a:lnSpc>
        <a:spcBef>
          <a:spcPts val="375"/>
        </a:spcBef>
        <a:spcAft>
          <a:spcPct val="0"/>
        </a:spcAft>
        <a:buFont typeface="Arial" panose="020B0604020202020204" pitchFamily="34" charset="0"/>
        <a:buChar char="•"/>
        <a:defRPr kern="1200">
          <a:solidFill>
            <a:srgbClr val="595857"/>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emf"/></Relationships>
</file>

<file path=ppt/slides/_rels/slide11.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scied.ucar.edu/weather-balloon-launch-video"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tiff"/></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scied.ucar.edu/virtual-ballooning"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8.tiff"/></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33.tiff"/><Relationship Id="rId5" Type="http://schemas.openxmlformats.org/officeDocument/2006/relationships/image" Target="../media/image32.tiff"/><Relationship Id="rId4" Type="http://schemas.openxmlformats.org/officeDocument/2006/relationships/image" Target="../media/image31.tiff"/></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scied.ucar.edu/warming-mylar-balloon"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scied.ucar.edu/stormy-day-2017-07-04"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hyperlink" Target="https://scied.ucar.edu/boulder-floods" TargetMode="External"/><Relationship Id="rId4" Type="http://schemas.openxmlformats.org/officeDocument/2006/relationships/hyperlink" Target="https://scied.ucar.edu/boulder-colorado-flood-how-citys-resilience-strategy-saved-it" TargetMode="Externa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scied.ucar.edu/make-thunderstorm"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5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scied.ucar.edu/stormy-day-2017-07-04" TargetMode="External"/><Relationship Id="rId4" Type="http://schemas.openxmlformats.org/officeDocument/2006/relationships/hyperlink" Target="https://scied.ucar.edu/sunny-day-2017-04-06"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hyperlink" Target="https://scied.ucar.edu/boulder-floods" TargetMode="External"/><Relationship Id="rId4" Type="http://schemas.openxmlformats.org/officeDocument/2006/relationships/hyperlink" Target="https://scied.ucar.edu/boulder-colorado-flood-how-citys-resilience-strategy-saved-it"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9DFE8-7C63-4095-A91A-3D66E8A9AC4B}"/>
              </a:ext>
            </a:extLst>
          </p:cNvPr>
          <p:cNvSpPr>
            <a:spLocks noGrp="1"/>
          </p:cNvSpPr>
          <p:nvPr>
            <p:ph type="ctrTitle"/>
          </p:nvPr>
        </p:nvSpPr>
        <p:spPr>
          <a:xfrm>
            <a:off x="685800" y="1010738"/>
            <a:ext cx="7772400" cy="974054"/>
          </a:xfrm>
        </p:spPr>
        <p:txBody>
          <a:bodyPr>
            <a:normAutofit/>
          </a:bodyPr>
          <a:lstStyle/>
          <a:p>
            <a:r>
              <a:rPr lang="en-US" dirty="0"/>
              <a:t>From Cloud to </a:t>
            </a:r>
            <a:r>
              <a:rPr lang="en-US" dirty="0" smtClean="0"/>
              <a:t>Storm</a:t>
            </a:r>
            <a:endParaRPr lang="en-US" dirty="0"/>
          </a:p>
        </p:txBody>
      </p:sp>
      <p:sp>
        <p:nvSpPr>
          <p:cNvPr id="3" name="Subtitle 2">
            <a:extLst>
              <a:ext uri="{FF2B5EF4-FFF2-40B4-BE49-F238E27FC236}">
                <a16:creationId xmlns:a16="http://schemas.microsoft.com/office/drawing/2014/main" id="{4F1B2AD7-BEC6-4C28-81B7-AD29DABF0C77}"/>
              </a:ext>
            </a:extLst>
          </p:cNvPr>
          <p:cNvSpPr>
            <a:spLocks noGrp="1"/>
          </p:cNvSpPr>
          <p:nvPr>
            <p:ph type="subTitle" idx="1"/>
          </p:nvPr>
        </p:nvSpPr>
        <p:spPr>
          <a:xfrm>
            <a:off x="855856" y="2129366"/>
            <a:ext cx="7432288" cy="837783"/>
          </a:xfrm>
        </p:spPr>
        <p:txBody>
          <a:bodyPr>
            <a:noAutofit/>
          </a:bodyPr>
          <a:lstStyle/>
          <a:p>
            <a:r>
              <a:rPr lang="en-US" sz="3200" dirty="0"/>
              <a:t>What causes an isolated storm?</a:t>
            </a:r>
          </a:p>
        </p:txBody>
      </p:sp>
      <p:sp>
        <p:nvSpPr>
          <p:cNvPr id="4" name="Footer Placeholder 3">
            <a:extLst>
              <a:ext uri="{FF2B5EF4-FFF2-40B4-BE49-F238E27FC236}">
                <a16:creationId xmlns:a16="http://schemas.microsoft.com/office/drawing/2014/main" id="{570510E6-A73B-EA4F-98A0-E430B2A0F70D}"/>
              </a:ext>
            </a:extLst>
          </p:cNvPr>
          <p:cNvSpPr>
            <a:spLocks noGrp="1"/>
          </p:cNvSpPr>
          <p:nvPr>
            <p:ph type="ftr" sz="quarter" idx="11"/>
          </p:nvPr>
        </p:nvSpPr>
        <p:spPr>
          <a:xfrm>
            <a:off x="358378" y="4755953"/>
            <a:ext cx="3877719" cy="245255"/>
          </a:xfrm>
        </p:spPr>
        <p:txBody>
          <a:bodyPr/>
          <a:lstStyle/>
          <a:p>
            <a:pPr>
              <a:defRPr/>
            </a:pPr>
            <a:r>
              <a:rPr lang="en-US" dirty="0"/>
              <a:t>© 2019 University Corporation for Atmospheric Research. All Rights Reserved </a:t>
            </a:r>
          </a:p>
        </p:txBody>
      </p:sp>
    </p:spTree>
    <p:extLst>
      <p:ext uri="{BB962C8B-B14F-4D97-AF65-F5344CB8AC3E}">
        <p14:creationId xmlns:p14="http://schemas.microsoft.com/office/powerpoint/2010/main" val="40150009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0AE8-B308-5842-A680-7978EE03766E}"/>
              </a:ext>
            </a:extLst>
          </p:cNvPr>
          <p:cNvSpPr>
            <a:spLocks noGrp="1"/>
          </p:cNvSpPr>
          <p:nvPr>
            <p:ph type="title"/>
          </p:nvPr>
        </p:nvSpPr>
        <p:spPr>
          <a:xfrm>
            <a:off x="825190" y="420549"/>
            <a:ext cx="8159938" cy="912345"/>
          </a:xfrm>
        </p:spPr>
        <p:txBody>
          <a:bodyPr>
            <a:normAutofit fontScale="90000"/>
          </a:bodyPr>
          <a:lstStyle/>
          <a:p>
            <a:r>
              <a:rPr lang="en-US" dirty="0"/>
              <a:t>Learn about weather by watching the sky</a:t>
            </a:r>
          </a:p>
        </p:txBody>
      </p:sp>
      <p:sp>
        <p:nvSpPr>
          <p:cNvPr id="3" name="Content Placeholder 2">
            <a:extLst>
              <a:ext uri="{FF2B5EF4-FFF2-40B4-BE49-F238E27FC236}">
                <a16:creationId xmlns:a16="http://schemas.microsoft.com/office/drawing/2014/main" id="{C53F90D4-5A1D-D542-94E6-872E79D77B4C}"/>
              </a:ext>
            </a:extLst>
          </p:cNvPr>
          <p:cNvSpPr>
            <a:spLocks noGrp="1"/>
          </p:cNvSpPr>
          <p:nvPr>
            <p:ph idx="1"/>
          </p:nvPr>
        </p:nvSpPr>
        <p:spPr>
          <a:xfrm>
            <a:off x="338668" y="1596840"/>
            <a:ext cx="8369984" cy="2873829"/>
          </a:xfrm>
        </p:spPr>
        <p:txBody>
          <a:bodyPr/>
          <a:lstStyle/>
          <a:p>
            <a:pPr marL="0" indent="0">
              <a:buNone/>
            </a:pPr>
            <a:r>
              <a:rPr lang="en-US" sz="2400" dirty="0">
                <a:solidFill>
                  <a:srgbClr val="0070C0"/>
                </a:solidFill>
                <a:latin typeface="Montserrat SemiBold" panose="00000700000000000000" pitchFamily="2" charset="0"/>
              </a:rPr>
              <a:t>Step 4: </a:t>
            </a:r>
            <a:r>
              <a:rPr lang="en-US" sz="2400" dirty="0"/>
              <a:t>Make observations of clouds in the sky!</a:t>
            </a:r>
          </a:p>
          <a:p>
            <a:pPr marL="0" indent="0">
              <a:buNone/>
            </a:pPr>
            <a:endParaRPr lang="en-US" sz="2400" dirty="0"/>
          </a:p>
          <a:p>
            <a:pPr lvl="1"/>
            <a:r>
              <a:rPr lang="en-US" sz="2100" dirty="0"/>
              <a:t>Use the Cloud Chart or </a:t>
            </a:r>
            <a:r>
              <a:rPr lang="en-US" sz="2100" dirty="0" smtClean="0"/>
              <a:t>the</a:t>
            </a:r>
          </a:p>
          <a:p>
            <a:pPr marL="342900" lvl="1" indent="0">
              <a:buNone/>
            </a:pPr>
            <a:r>
              <a:rPr lang="en-US" sz="2100" dirty="0"/>
              <a:t> </a:t>
            </a:r>
            <a:r>
              <a:rPr lang="en-US" sz="2100" dirty="0" smtClean="0"/>
              <a:t> GLOBE protocols </a:t>
            </a:r>
            <a:r>
              <a:rPr lang="en-US" sz="2100" dirty="0"/>
              <a:t>to make </a:t>
            </a:r>
            <a:endParaRPr lang="en-US" sz="2100" dirty="0" smtClean="0"/>
          </a:p>
          <a:p>
            <a:pPr marL="342900" lvl="1" indent="0">
              <a:buNone/>
            </a:pPr>
            <a:r>
              <a:rPr lang="en-US" sz="2100" dirty="0"/>
              <a:t> </a:t>
            </a:r>
            <a:r>
              <a:rPr lang="en-US" sz="2100" dirty="0" smtClean="0"/>
              <a:t> cloud </a:t>
            </a:r>
            <a:r>
              <a:rPr lang="en-US" sz="2100" dirty="0"/>
              <a:t>observations.</a:t>
            </a:r>
          </a:p>
          <a:p>
            <a:pPr marL="0" indent="0">
              <a:buNone/>
            </a:pPr>
            <a:endParaRPr lang="en-US" dirty="0"/>
          </a:p>
          <a:p>
            <a:pPr marL="0" indent="0">
              <a:buNone/>
            </a:pPr>
            <a:endParaRPr lang="en-US" dirty="0"/>
          </a:p>
        </p:txBody>
      </p:sp>
      <p:sp>
        <p:nvSpPr>
          <p:cNvPr id="4" name="Footer Placeholder 3">
            <a:extLst>
              <a:ext uri="{FF2B5EF4-FFF2-40B4-BE49-F238E27FC236}">
                <a16:creationId xmlns:a16="http://schemas.microsoft.com/office/drawing/2014/main" id="{574307F3-5CC9-B84D-B166-B3BCA36452CF}"/>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pic>
        <p:nvPicPr>
          <p:cNvPr id="5" name="Picture 4">
            <a:extLst>
              <a:ext uri="{FF2B5EF4-FFF2-40B4-BE49-F238E27FC236}">
                <a16:creationId xmlns:a16="http://schemas.microsoft.com/office/drawing/2014/main" id="{C63525D7-8B56-484B-A69E-C50B68D4F593}"/>
              </a:ext>
            </a:extLst>
          </p:cNvPr>
          <p:cNvPicPr>
            <a:picLocks noChangeAspect="1"/>
          </p:cNvPicPr>
          <p:nvPr/>
        </p:nvPicPr>
        <p:blipFill>
          <a:blip r:embed="rId3" cstate="print"/>
          <a:stretch>
            <a:fillRect/>
          </a:stretch>
        </p:blipFill>
        <p:spPr>
          <a:xfrm>
            <a:off x="78829" y="572924"/>
            <a:ext cx="936607" cy="607594"/>
          </a:xfrm>
          <a:prstGeom prst="rect">
            <a:avLst/>
          </a:prstGeom>
        </p:spPr>
      </p:pic>
      <p:pic>
        <p:nvPicPr>
          <p:cNvPr id="6" name="Picture 5"/>
          <p:cNvPicPr>
            <a:picLocks noChangeAspect="1"/>
          </p:cNvPicPr>
          <p:nvPr/>
        </p:nvPicPr>
        <p:blipFill>
          <a:blip r:embed="rId4" cstate="print"/>
          <a:stretch>
            <a:fillRect/>
          </a:stretch>
        </p:blipFill>
        <p:spPr>
          <a:xfrm>
            <a:off x="4608611" y="2409614"/>
            <a:ext cx="1593735" cy="2043801"/>
          </a:xfrm>
          <a:prstGeom prst="rect">
            <a:avLst/>
          </a:prstGeom>
          <a:effectLst>
            <a:outerShdw blurRad="50800" dist="38100" dir="2700000" algn="tl" rotWithShape="0">
              <a:prstClr val="black">
                <a:alpha val="40000"/>
              </a:prstClr>
            </a:outerShdw>
          </a:effectLst>
        </p:spPr>
      </p:pic>
      <p:pic>
        <p:nvPicPr>
          <p:cNvPr id="8" name="Google Shape;283;p31"/>
          <p:cNvPicPr preferRelativeResize="0"/>
          <p:nvPr/>
        </p:nvPicPr>
        <p:blipFill rotWithShape="1">
          <a:blip r:embed="rId5" cstate="print">
            <a:alphaModFix/>
          </a:blip>
          <a:srcRect l="15603"/>
          <a:stretch/>
        </p:blipFill>
        <p:spPr>
          <a:xfrm>
            <a:off x="6538823" y="2409613"/>
            <a:ext cx="1468007" cy="2043801"/>
          </a:xfrm>
          <a:prstGeom prst="rect">
            <a:avLst/>
          </a:prstGeom>
          <a:noFill/>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538620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9DFE8-7C63-4095-A91A-3D66E8A9AC4B}"/>
              </a:ext>
            </a:extLst>
          </p:cNvPr>
          <p:cNvSpPr>
            <a:spLocks noGrp="1"/>
          </p:cNvSpPr>
          <p:nvPr>
            <p:ph type="ctrTitle"/>
          </p:nvPr>
        </p:nvSpPr>
        <p:spPr/>
        <p:txBody>
          <a:bodyPr/>
          <a:lstStyle/>
          <a:p>
            <a:r>
              <a:rPr lang="en-US" dirty="0" smtClean="0"/>
              <a:t>   Temperature </a:t>
            </a:r>
            <a:r>
              <a:rPr lang="en-US" dirty="0"/>
              <a:t>Clues</a:t>
            </a:r>
          </a:p>
        </p:txBody>
      </p:sp>
      <p:sp>
        <p:nvSpPr>
          <p:cNvPr id="3" name="Subtitle 2">
            <a:extLst>
              <a:ext uri="{FF2B5EF4-FFF2-40B4-BE49-F238E27FC236}">
                <a16:creationId xmlns:a16="http://schemas.microsoft.com/office/drawing/2014/main" id="{4F1B2AD7-BEC6-4C28-81B7-AD29DABF0C77}"/>
              </a:ext>
            </a:extLst>
          </p:cNvPr>
          <p:cNvSpPr>
            <a:spLocks noGrp="1"/>
          </p:cNvSpPr>
          <p:nvPr>
            <p:ph type="subTitle" idx="1"/>
          </p:nvPr>
        </p:nvSpPr>
        <p:spPr>
          <a:xfrm>
            <a:off x="-67866" y="2573104"/>
            <a:ext cx="9211866" cy="1241822"/>
          </a:xfrm>
        </p:spPr>
        <p:txBody>
          <a:bodyPr>
            <a:noAutofit/>
          </a:bodyPr>
          <a:lstStyle/>
          <a:p>
            <a:r>
              <a:rPr lang="en-US" sz="3200" dirty="0"/>
              <a:t>How does temperature relate to </a:t>
            </a:r>
            <a:endParaRPr lang="en-US" sz="3200" dirty="0" smtClean="0"/>
          </a:p>
          <a:p>
            <a:r>
              <a:rPr lang="en-US" sz="3200" dirty="0" smtClean="0"/>
              <a:t>cloud </a:t>
            </a:r>
            <a:r>
              <a:rPr lang="en-US" sz="3200" dirty="0"/>
              <a:t>formation?</a:t>
            </a:r>
          </a:p>
        </p:txBody>
      </p:sp>
      <p:sp>
        <p:nvSpPr>
          <p:cNvPr id="4" name="Footer Placeholder 3">
            <a:extLst>
              <a:ext uri="{FF2B5EF4-FFF2-40B4-BE49-F238E27FC236}">
                <a16:creationId xmlns:a16="http://schemas.microsoft.com/office/drawing/2014/main" id="{A4F4B541-9A2B-0043-85A9-37D5759B47C8}"/>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pic>
        <p:nvPicPr>
          <p:cNvPr id="6" name="Picture 5">
            <a:extLst>
              <a:ext uri="{FF2B5EF4-FFF2-40B4-BE49-F238E27FC236}">
                <a16:creationId xmlns:a16="http://schemas.microsoft.com/office/drawing/2014/main" id="{676818FC-B04B-6F4B-AB03-A85513D43420}"/>
              </a:ext>
            </a:extLst>
          </p:cNvPr>
          <p:cNvPicPr>
            <a:picLocks noChangeAspect="1"/>
          </p:cNvPicPr>
          <p:nvPr/>
        </p:nvPicPr>
        <p:blipFill>
          <a:blip r:embed="rId3" cstate="print"/>
          <a:stretch>
            <a:fillRect/>
          </a:stretch>
        </p:blipFill>
        <p:spPr>
          <a:xfrm>
            <a:off x="652295" y="1518814"/>
            <a:ext cx="1002335" cy="1002335"/>
          </a:xfrm>
          <a:prstGeom prst="rect">
            <a:avLst/>
          </a:prstGeom>
        </p:spPr>
      </p:pic>
    </p:spTree>
    <p:extLst>
      <p:ext uri="{BB962C8B-B14F-4D97-AF65-F5344CB8AC3E}">
        <p14:creationId xmlns:p14="http://schemas.microsoft.com/office/powerpoint/2010/main" val="16930054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ABE4B-C8A0-674E-9D9B-86AFD08A8F4B}"/>
              </a:ext>
            </a:extLst>
          </p:cNvPr>
          <p:cNvSpPr>
            <a:spLocks noGrp="1"/>
          </p:cNvSpPr>
          <p:nvPr>
            <p:ph type="title"/>
          </p:nvPr>
        </p:nvSpPr>
        <p:spPr>
          <a:xfrm>
            <a:off x="539440" y="224177"/>
            <a:ext cx="7886700" cy="946106"/>
          </a:xfrm>
        </p:spPr>
        <p:txBody>
          <a:bodyPr/>
          <a:lstStyle/>
          <a:p>
            <a:r>
              <a:rPr lang="en-US" dirty="0"/>
              <a:t>Looking back</a:t>
            </a:r>
          </a:p>
        </p:txBody>
      </p:sp>
      <p:sp>
        <p:nvSpPr>
          <p:cNvPr id="3" name="Content Placeholder 2">
            <a:extLst>
              <a:ext uri="{FF2B5EF4-FFF2-40B4-BE49-F238E27FC236}">
                <a16:creationId xmlns:a16="http://schemas.microsoft.com/office/drawing/2014/main" id="{C5C1D539-6F5A-494E-B32F-4C602698069B}"/>
              </a:ext>
            </a:extLst>
          </p:cNvPr>
          <p:cNvSpPr>
            <a:spLocks noGrp="1"/>
          </p:cNvSpPr>
          <p:nvPr>
            <p:ph idx="1"/>
          </p:nvPr>
        </p:nvSpPr>
        <p:spPr>
          <a:xfrm>
            <a:off x="628650" y="1170283"/>
            <a:ext cx="7886700" cy="3433763"/>
          </a:xfrm>
        </p:spPr>
        <p:txBody>
          <a:bodyPr>
            <a:normAutofit lnSpcReduction="10000"/>
          </a:bodyPr>
          <a:lstStyle/>
          <a:p>
            <a:r>
              <a:rPr lang="en-US" sz="2400" dirty="0">
                <a:solidFill>
                  <a:srgbClr val="666665"/>
                </a:solidFill>
              </a:rPr>
              <a:t>If you could investigate the air up high compared to the air near the ground, what do you think you would see? </a:t>
            </a:r>
          </a:p>
          <a:p>
            <a:pPr marL="0" indent="0">
              <a:buNone/>
            </a:pPr>
            <a:endParaRPr lang="en-US" sz="2400" dirty="0">
              <a:solidFill>
                <a:srgbClr val="666665"/>
              </a:solidFill>
            </a:endParaRPr>
          </a:p>
          <a:p>
            <a:r>
              <a:rPr lang="en-US" sz="2400" dirty="0">
                <a:solidFill>
                  <a:srgbClr val="666665"/>
                </a:solidFill>
              </a:rPr>
              <a:t>What are some measurements you would want to take of the air from different altitudes? </a:t>
            </a:r>
          </a:p>
          <a:p>
            <a:pPr marL="0" indent="0">
              <a:buNone/>
            </a:pPr>
            <a:endParaRPr lang="en-US" sz="2400" dirty="0">
              <a:solidFill>
                <a:srgbClr val="666665"/>
              </a:solidFill>
            </a:endParaRPr>
          </a:p>
          <a:p>
            <a:r>
              <a:rPr lang="en-US" sz="2400" dirty="0">
                <a:solidFill>
                  <a:srgbClr val="666665"/>
                </a:solidFill>
              </a:rPr>
              <a:t>How might those measurements help us figure out how these clouds form? </a:t>
            </a:r>
          </a:p>
          <a:p>
            <a:endParaRPr lang="en-US" dirty="0"/>
          </a:p>
        </p:txBody>
      </p:sp>
      <p:sp>
        <p:nvSpPr>
          <p:cNvPr id="4" name="Footer Placeholder 3">
            <a:extLst>
              <a:ext uri="{FF2B5EF4-FFF2-40B4-BE49-F238E27FC236}">
                <a16:creationId xmlns:a16="http://schemas.microsoft.com/office/drawing/2014/main" id="{3424BF7B-1508-0B46-AF31-647C559EAF6C}"/>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9990" y="129978"/>
            <a:ext cx="5348662" cy="1069732"/>
          </a:xfrm>
          <a:prstGeom prst="rect">
            <a:avLst/>
          </a:prstGeom>
        </p:spPr>
      </p:pic>
    </p:spTree>
    <p:extLst>
      <p:ext uri="{BB962C8B-B14F-4D97-AF65-F5344CB8AC3E}">
        <p14:creationId xmlns:p14="http://schemas.microsoft.com/office/powerpoint/2010/main" val="29934372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0AE8-B308-5842-A680-7978EE03766E}"/>
              </a:ext>
            </a:extLst>
          </p:cNvPr>
          <p:cNvSpPr>
            <a:spLocks noGrp="1"/>
          </p:cNvSpPr>
          <p:nvPr>
            <p:ph type="title"/>
          </p:nvPr>
        </p:nvSpPr>
        <p:spPr>
          <a:xfrm>
            <a:off x="338669" y="126460"/>
            <a:ext cx="8193896" cy="877149"/>
          </a:xfrm>
        </p:spPr>
        <p:txBody>
          <a:bodyPr/>
          <a:lstStyle/>
          <a:p>
            <a:r>
              <a:rPr lang="en-US" dirty="0"/>
              <a:t>Weather </a:t>
            </a:r>
            <a:r>
              <a:rPr lang="en-US" dirty="0" smtClean="0"/>
              <a:t>balloons</a:t>
            </a:r>
            <a:endParaRPr lang="en-US" dirty="0"/>
          </a:p>
        </p:txBody>
      </p:sp>
      <p:sp>
        <p:nvSpPr>
          <p:cNvPr id="3" name="Content Placeholder 2">
            <a:extLst>
              <a:ext uri="{FF2B5EF4-FFF2-40B4-BE49-F238E27FC236}">
                <a16:creationId xmlns:a16="http://schemas.microsoft.com/office/drawing/2014/main" id="{C53F90D4-5A1D-D542-94E6-872E79D77B4C}"/>
              </a:ext>
            </a:extLst>
          </p:cNvPr>
          <p:cNvSpPr>
            <a:spLocks noGrp="1"/>
          </p:cNvSpPr>
          <p:nvPr>
            <p:ph idx="1"/>
          </p:nvPr>
        </p:nvSpPr>
        <p:spPr>
          <a:xfrm>
            <a:off x="338669" y="1003609"/>
            <a:ext cx="8370433" cy="3468029"/>
          </a:xfrm>
        </p:spPr>
        <p:txBody>
          <a:bodyPr/>
          <a:lstStyle/>
          <a:p>
            <a:pPr marL="0" indent="0">
              <a:buNone/>
            </a:pPr>
            <a:r>
              <a:rPr lang="en-US" sz="2400" dirty="0"/>
              <a:t>Weather balloons carry instruments into the atmosphere to collect temperature data at different altitudes––from near the ground to up where clouds form and even higher. </a:t>
            </a:r>
          </a:p>
          <a:p>
            <a:pPr marL="0" indent="0">
              <a:buNone/>
            </a:pPr>
            <a:endParaRPr lang="en-US" dirty="0"/>
          </a:p>
          <a:p>
            <a:pPr lvl="1"/>
            <a:r>
              <a:rPr lang="en-US" sz="2100" dirty="0"/>
              <a:t>Watch a </a:t>
            </a:r>
            <a:r>
              <a:rPr lang="en-US" sz="2100" dirty="0">
                <a:hlinkClick r:id="rId3"/>
              </a:rPr>
              <a:t>video</a:t>
            </a:r>
            <a:r>
              <a:rPr lang="en-US" sz="2100" dirty="0"/>
              <a:t> of a </a:t>
            </a:r>
            <a:endParaRPr lang="en-US" sz="2100" dirty="0" smtClean="0"/>
          </a:p>
          <a:p>
            <a:pPr marL="342900" lvl="1" indent="0">
              <a:buNone/>
            </a:pPr>
            <a:r>
              <a:rPr lang="en-US" sz="2100" dirty="0" smtClean="0"/>
              <a:t>Weather balloon </a:t>
            </a:r>
            <a:r>
              <a:rPr lang="en-US" sz="2100" dirty="0"/>
              <a:t>launch.</a:t>
            </a:r>
          </a:p>
        </p:txBody>
      </p:sp>
      <p:sp>
        <p:nvSpPr>
          <p:cNvPr id="4" name="Footer Placeholder 3">
            <a:extLst>
              <a:ext uri="{FF2B5EF4-FFF2-40B4-BE49-F238E27FC236}">
                <a16:creationId xmlns:a16="http://schemas.microsoft.com/office/drawing/2014/main" id="{FFB11B28-BF32-234E-91D5-840714DAB220}"/>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pic>
        <p:nvPicPr>
          <p:cNvPr id="7" name="Picture 6">
            <a:extLst>
              <a:ext uri="{FF2B5EF4-FFF2-40B4-BE49-F238E27FC236}">
                <a16:creationId xmlns:a16="http://schemas.microsoft.com/office/drawing/2014/main" id="{13B2D994-1517-DC47-84B6-917292B5F841}"/>
              </a:ext>
            </a:extLst>
          </p:cNvPr>
          <p:cNvPicPr>
            <a:picLocks noChangeAspect="1"/>
          </p:cNvPicPr>
          <p:nvPr/>
        </p:nvPicPr>
        <p:blipFill>
          <a:blip r:embed="rId4" cstate="print"/>
          <a:stretch>
            <a:fillRect/>
          </a:stretch>
        </p:blipFill>
        <p:spPr>
          <a:xfrm>
            <a:off x="4185657" y="2181457"/>
            <a:ext cx="3861881" cy="2437994"/>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5531819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0AE8-B308-5842-A680-7978EE03766E}"/>
              </a:ext>
            </a:extLst>
          </p:cNvPr>
          <p:cNvSpPr>
            <a:spLocks noGrp="1"/>
          </p:cNvSpPr>
          <p:nvPr>
            <p:ph type="title"/>
          </p:nvPr>
        </p:nvSpPr>
        <p:spPr>
          <a:xfrm>
            <a:off x="497542" y="144066"/>
            <a:ext cx="8017809" cy="636191"/>
          </a:xfrm>
        </p:spPr>
        <p:txBody>
          <a:bodyPr/>
          <a:lstStyle/>
          <a:p>
            <a:r>
              <a:rPr lang="en-US" dirty="0"/>
              <a:t>Predict</a:t>
            </a:r>
          </a:p>
        </p:txBody>
      </p:sp>
      <p:sp>
        <p:nvSpPr>
          <p:cNvPr id="3" name="Content Placeholder 2">
            <a:extLst>
              <a:ext uri="{FF2B5EF4-FFF2-40B4-BE49-F238E27FC236}">
                <a16:creationId xmlns:a16="http://schemas.microsoft.com/office/drawing/2014/main" id="{C53F90D4-5A1D-D542-94E6-872E79D77B4C}"/>
              </a:ext>
            </a:extLst>
          </p:cNvPr>
          <p:cNvSpPr>
            <a:spLocks noGrp="1"/>
          </p:cNvSpPr>
          <p:nvPr>
            <p:ph idx="1"/>
          </p:nvPr>
        </p:nvSpPr>
        <p:spPr>
          <a:xfrm>
            <a:off x="497542" y="766670"/>
            <a:ext cx="4904192" cy="4184472"/>
          </a:xfrm>
        </p:spPr>
        <p:txBody>
          <a:bodyPr>
            <a:normAutofit/>
          </a:bodyPr>
          <a:lstStyle/>
          <a:p>
            <a:pPr marL="0" indent="0">
              <a:buNone/>
            </a:pPr>
            <a:r>
              <a:rPr lang="en-US" sz="2400" dirty="0">
                <a:solidFill>
                  <a:srgbClr val="0070C0"/>
                </a:solidFill>
                <a:latin typeface="Montserrat SemiBold" panose="00000700000000000000" pitchFamily="2" charset="0"/>
              </a:rPr>
              <a:t>Step </a:t>
            </a:r>
            <a:r>
              <a:rPr lang="en-US" sz="2400" dirty="0" smtClean="0">
                <a:solidFill>
                  <a:srgbClr val="0070C0"/>
                </a:solidFill>
                <a:latin typeface="Montserrat SemiBold" panose="00000700000000000000" pitchFamily="2" charset="0"/>
              </a:rPr>
              <a:t>1:</a:t>
            </a:r>
            <a:r>
              <a:rPr lang="en-US" sz="2400" dirty="0" smtClean="0">
                <a:latin typeface="Montserrat SemiBold" panose="00000700000000000000" pitchFamily="2" charset="0"/>
              </a:rPr>
              <a:t> </a:t>
            </a:r>
            <a:r>
              <a:rPr lang="en-US" sz="2400" dirty="0"/>
              <a:t>Use the temperature near the ground to predict the other temperatures.</a:t>
            </a:r>
          </a:p>
          <a:p>
            <a:endParaRPr lang="en-US" dirty="0"/>
          </a:p>
          <a:p>
            <a:r>
              <a:rPr lang="en-US" dirty="0"/>
              <a:t>How would temperature change as a weather balloon traveled from the ground to the clouds? </a:t>
            </a:r>
          </a:p>
          <a:p>
            <a:pPr marL="0" indent="0">
              <a:buNone/>
            </a:pPr>
            <a:endParaRPr lang="en-US" dirty="0"/>
          </a:p>
          <a:p>
            <a:r>
              <a:rPr lang="en-US" dirty="0"/>
              <a:t>Where would it be warmer or cooler?</a:t>
            </a:r>
          </a:p>
          <a:p>
            <a:pPr marL="0" indent="0">
              <a:buNone/>
            </a:pPr>
            <a:endParaRPr lang="en-US" sz="2400" dirty="0"/>
          </a:p>
          <a:p>
            <a:pPr marL="0" indent="0">
              <a:buNone/>
            </a:pPr>
            <a:endParaRPr lang="en-US" dirty="0"/>
          </a:p>
          <a:p>
            <a:endParaRPr lang="en-US" dirty="0"/>
          </a:p>
        </p:txBody>
      </p:sp>
      <p:grpSp>
        <p:nvGrpSpPr>
          <p:cNvPr id="14" name="Group 13">
            <a:extLst>
              <a:ext uri="{FF2B5EF4-FFF2-40B4-BE49-F238E27FC236}">
                <a16:creationId xmlns:a16="http://schemas.microsoft.com/office/drawing/2014/main" id="{93DC9224-A9E0-A04A-9E11-6D5E6A0524E7}"/>
              </a:ext>
            </a:extLst>
          </p:cNvPr>
          <p:cNvGrpSpPr/>
          <p:nvPr/>
        </p:nvGrpSpPr>
        <p:grpSpPr>
          <a:xfrm>
            <a:off x="5645916" y="144066"/>
            <a:ext cx="3219303" cy="4117233"/>
            <a:chOff x="5708280" y="1487699"/>
            <a:chExt cx="3219425" cy="4117234"/>
          </a:xfrm>
          <a:effectLst>
            <a:outerShdw blurRad="50800" dist="38100" dir="5400000" algn="t" rotWithShape="0">
              <a:prstClr val="black">
                <a:alpha val="40000"/>
              </a:prstClr>
            </a:outerShdw>
          </a:effectLst>
        </p:grpSpPr>
        <p:pic>
          <p:nvPicPr>
            <p:cNvPr id="5" name="Picture 4">
              <a:extLst>
                <a:ext uri="{FF2B5EF4-FFF2-40B4-BE49-F238E27FC236}">
                  <a16:creationId xmlns:a16="http://schemas.microsoft.com/office/drawing/2014/main" id="{8BD0F1D5-5480-5C49-B036-638DE162D9A5}"/>
                </a:ext>
              </a:extLst>
            </p:cNvPr>
            <p:cNvPicPr/>
            <p:nvPr/>
          </p:nvPicPr>
          <p:blipFill>
            <a:blip r:embed="rId3" cstate="print"/>
            <a:stretch>
              <a:fillRect/>
            </a:stretch>
          </p:blipFill>
          <p:spPr>
            <a:xfrm>
              <a:off x="5708280" y="1487699"/>
              <a:ext cx="3219425" cy="4117234"/>
            </a:xfrm>
            <a:prstGeom prst="rect">
              <a:avLst/>
            </a:prstGeom>
            <a:effectLst>
              <a:outerShdw blurRad="50800" dist="38100" dir="2700000" algn="tl" rotWithShape="0">
                <a:prstClr val="black">
                  <a:alpha val="40000"/>
                </a:prstClr>
              </a:outerShdw>
            </a:effectLst>
          </p:spPr>
        </p:pic>
        <p:sp>
          <p:nvSpPr>
            <p:cNvPr id="10" name="Text Box 77">
              <a:extLst>
                <a:ext uri="{FF2B5EF4-FFF2-40B4-BE49-F238E27FC236}">
                  <a16:creationId xmlns:a16="http://schemas.microsoft.com/office/drawing/2014/main" id="{CC229A25-9EEE-7642-A913-B96B78F9A999}"/>
                </a:ext>
              </a:extLst>
            </p:cNvPr>
            <p:cNvSpPr txBox="1"/>
            <p:nvPr/>
          </p:nvSpPr>
          <p:spPr>
            <a:xfrm>
              <a:off x="6800597" y="4695200"/>
              <a:ext cx="1094781" cy="481733"/>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2000" u="sng" dirty="0">
                  <a:solidFill>
                    <a:srgbClr val="000000"/>
                  </a:solidFill>
                  <a:latin typeface="Calibri" panose="020F0502020204030204" pitchFamily="34" charset="0"/>
                  <a:ea typeface="Calibri" panose="020F0502020204030204" pitchFamily="34" charset="0"/>
                </a:rPr>
                <a:t>    21</a:t>
              </a:r>
              <a:r>
                <a:rPr lang="en-US" sz="2000" u="sng" dirty="0">
                  <a:solidFill>
                    <a:srgbClr val="000000"/>
                  </a:solidFill>
                  <a:latin typeface="Calibri" panose="020F0502020204030204" pitchFamily="34" charset="0"/>
                  <a:ea typeface="Calibri" panose="020F0502020204030204" pitchFamily="34" charset="0"/>
                  <a:sym typeface="Symbol" pitchFamily="2" charset="2"/>
                </a:rPr>
                <a:t></a:t>
              </a:r>
              <a:r>
                <a:rPr lang="en-US" sz="2000" u="sng" dirty="0">
                  <a:solidFill>
                    <a:srgbClr val="000000"/>
                  </a:solidFill>
                  <a:latin typeface="Calibri" panose="020F0502020204030204" pitchFamily="34" charset="0"/>
                  <a:ea typeface="Calibri" panose="020F0502020204030204" pitchFamily="34" charset="0"/>
                </a:rPr>
                <a:t> C</a:t>
              </a:r>
              <a:endParaRPr lang="en-US" sz="2000" dirty="0">
                <a:solidFill>
                  <a:srgbClr val="000000"/>
                </a:solidFill>
                <a:latin typeface="Calibri" panose="020F0502020204030204" pitchFamily="34" charset="0"/>
                <a:ea typeface="Calibri" panose="020F0502020204030204" pitchFamily="34" charset="0"/>
              </a:endParaRPr>
            </a:p>
          </p:txBody>
        </p:sp>
        <p:sp>
          <p:nvSpPr>
            <p:cNvPr id="11" name="Text Box 78">
              <a:extLst>
                <a:ext uri="{FF2B5EF4-FFF2-40B4-BE49-F238E27FC236}">
                  <a16:creationId xmlns:a16="http://schemas.microsoft.com/office/drawing/2014/main" id="{DFE4E6AB-C9FA-E744-893D-1B1589DEEFF0}"/>
                </a:ext>
              </a:extLst>
            </p:cNvPr>
            <p:cNvSpPr txBox="1"/>
            <p:nvPr/>
          </p:nvSpPr>
          <p:spPr>
            <a:xfrm>
              <a:off x="6770603" y="3867487"/>
              <a:ext cx="1094781" cy="481733"/>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2000" u="sng" dirty="0">
                  <a:solidFill>
                    <a:srgbClr val="000000"/>
                  </a:solidFill>
                  <a:latin typeface="Calibri" panose="020F0502020204030204" pitchFamily="34" charset="0"/>
                  <a:ea typeface="Calibri" panose="020F0502020204030204" pitchFamily="34" charset="0"/>
                </a:rPr>
                <a:t>           </a:t>
              </a:r>
              <a:r>
                <a:rPr lang="en-US" sz="2000" u="sng" dirty="0">
                  <a:solidFill>
                    <a:srgbClr val="000000"/>
                  </a:solidFill>
                  <a:latin typeface="Calibri" panose="020F0502020204030204" pitchFamily="34" charset="0"/>
                  <a:ea typeface="Calibri" panose="020F0502020204030204" pitchFamily="34" charset="0"/>
                  <a:sym typeface="Symbol" pitchFamily="2" charset="2"/>
                </a:rPr>
                <a:t></a:t>
              </a:r>
              <a:r>
                <a:rPr lang="en-US" sz="2000" u="sng" dirty="0">
                  <a:solidFill>
                    <a:srgbClr val="000000"/>
                  </a:solidFill>
                  <a:latin typeface="Calibri" panose="020F0502020204030204" pitchFamily="34" charset="0"/>
                  <a:ea typeface="Calibri" panose="020F0502020204030204" pitchFamily="34" charset="0"/>
                </a:rPr>
                <a:t>C</a:t>
              </a:r>
              <a:endParaRPr lang="en-US" sz="2000" dirty="0">
                <a:solidFill>
                  <a:srgbClr val="000000"/>
                </a:solidFill>
                <a:latin typeface="Calibri" panose="020F0502020204030204" pitchFamily="34" charset="0"/>
                <a:ea typeface="Calibri" panose="020F0502020204030204" pitchFamily="34" charset="0"/>
              </a:endParaRPr>
            </a:p>
          </p:txBody>
        </p:sp>
        <p:sp>
          <p:nvSpPr>
            <p:cNvPr id="12" name="Text Box 79">
              <a:extLst>
                <a:ext uri="{FF2B5EF4-FFF2-40B4-BE49-F238E27FC236}">
                  <a16:creationId xmlns:a16="http://schemas.microsoft.com/office/drawing/2014/main" id="{1C81AD0C-4725-864C-91CC-7B78A0C8C491}"/>
                </a:ext>
              </a:extLst>
            </p:cNvPr>
            <p:cNvSpPr txBox="1"/>
            <p:nvPr/>
          </p:nvSpPr>
          <p:spPr>
            <a:xfrm>
              <a:off x="6829171" y="3064583"/>
              <a:ext cx="1094781" cy="481733"/>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2000" u="sng" dirty="0">
                  <a:solidFill>
                    <a:srgbClr val="000000"/>
                  </a:solidFill>
                  <a:latin typeface="Calibri" panose="020F0502020204030204" pitchFamily="34" charset="0"/>
                  <a:ea typeface="Calibri" panose="020F0502020204030204" pitchFamily="34" charset="0"/>
                </a:rPr>
                <a:t>           </a:t>
              </a:r>
              <a:r>
                <a:rPr lang="en-US" sz="2000" u="sng" dirty="0">
                  <a:solidFill>
                    <a:srgbClr val="000000"/>
                  </a:solidFill>
                  <a:latin typeface="Calibri" panose="020F0502020204030204" pitchFamily="34" charset="0"/>
                  <a:ea typeface="Calibri" panose="020F0502020204030204" pitchFamily="34" charset="0"/>
                  <a:sym typeface="Symbol" pitchFamily="2" charset="2"/>
                </a:rPr>
                <a:t></a:t>
              </a:r>
              <a:r>
                <a:rPr lang="en-US" sz="2000" u="sng" dirty="0">
                  <a:solidFill>
                    <a:srgbClr val="000000"/>
                  </a:solidFill>
                  <a:latin typeface="Calibri" panose="020F0502020204030204" pitchFamily="34" charset="0"/>
                  <a:ea typeface="Calibri" panose="020F0502020204030204" pitchFamily="34" charset="0"/>
                </a:rPr>
                <a:t>C</a:t>
              </a:r>
              <a:endParaRPr lang="en-US" sz="2000" dirty="0">
                <a:solidFill>
                  <a:srgbClr val="000000"/>
                </a:solidFill>
                <a:latin typeface="Calibri" panose="020F0502020204030204" pitchFamily="34" charset="0"/>
                <a:ea typeface="Calibri" panose="020F0502020204030204" pitchFamily="34" charset="0"/>
              </a:endParaRPr>
            </a:p>
          </p:txBody>
        </p:sp>
        <p:sp>
          <p:nvSpPr>
            <p:cNvPr id="13" name="Text Box 80">
              <a:extLst>
                <a:ext uri="{FF2B5EF4-FFF2-40B4-BE49-F238E27FC236}">
                  <a16:creationId xmlns:a16="http://schemas.microsoft.com/office/drawing/2014/main" id="{4D78C709-DCEC-A646-B542-53A7AD42F188}"/>
                </a:ext>
              </a:extLst>
            </p:cNvPr>
            <p:cNvSpPr txBox="1"/>
            <p:nvPr/>
          </p:nvSpPr>
          <p:spPr>
            <a:xfrm>
              <a:off x="6829171" y="2123890"/>
              <a:ext cx="1094781" cy="481733"/>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2000" u="sng" dirty="0">
                  <a:solidFill>
                    <a:srgbClr val="000000"/>
                  </a:solidFill>
                  <a:latin typeface="Calibri" panose="020F0502020204030204" pitchFamily="34" charset="0"/>
                  <a:ea typeface="Calibri" panose="020F0502020204030204" pitchFamily="34" charset="0"/>
                </a:rPr>
                <a:t>           </a:t>
              </a:r>
              <a:r>
                <a:rPr lang="en-US" sz="2000" u="sng" dirty="0">
                  <a:solidFill>
                    <a:srgbClr val="000000"/>
                  </a:solidFill>
                  <a:latin typeface="Calibri" panose="020F0502020204030204" pitchFamily="34" charset="0"/>
                  <a:ea typeface="Calibri" panose="020F0502020204030204" pitchFamily="34" charset="0"/>
                  <a:sym typeface="Symbol" pitchFamily="2" charset="2"/>
                </a:rPr>
                <a:t></a:t>
              </a:r>
              <a:r>
                <a:rPr lang="en-US" sz="2000" u="sng" dirty="0">
                  <a:solidFill>
                    <a:srgbClr val="000000"/>
                  </a:solidFill>
                  <a:latin typeface="Calibri" panose="020F0502020204030204" pitchFamily="34" charset="0"/>
                  <a:ea typeface="Calibri" panose="020F0502020204030204" pitchFamily="34" charset="0"/>
                </a:rPr>
                <a:t>C</a:t>
              </a:r>
              <a:endParaRPr lang="en-US" sz="2000" dirty="0">
                <a:solidFill>
                  <a:srgbClr val="000000"/>
                </a:solidFill>
                <a:latin typeface="Calibri" panose="020F0502020204030204" pitchFamily="34" charset="0"/>
                <a:ea typeface="Calibri" panose="020F0502020204030204" pitchFamily="34" charset="0"/>
              </a:endParaRPr>
            </a:p>
          </p:txBody>
        </p:sp>
      </p:grpSp>
      <p:sp>
        <p:nvSpPr>
          <p:cNvPr id="4" name="Footer Placeholder 3">
            <a:extLst>
              <a:ext uri="{FF2B5EF4-FFF2-40B4-BE49-F238E27FC236}">
                <a16:creationId xmlns:a16="http://schemas.microsoft.com/office/drawing/2014/main" id="{AF3FCC3F-FC29-2E46-9958-F6EA1A111E22}"/>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spTree>
    <p:extLst>
      <p:ext uri="{BB962C8B-B14F-4D97-AF65-F5344CB8AC3E}">
        <p14:creationId xmlns:p14="http://schemas.microsoft.com/office/powerpoint/2010/main" val="37821448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0AE8-B308-5842-A680-7978EE03766E}"/>
              </a:ext>
            </a:extLst>
          </p:cNvPr>
          <p:cNvSpPr>
            <a:spLocks noGrp="1"/>
          </p:cNvSpPr>
          <p:nvPr>
            <p:ph type="title"/>
          </p:nvPr>
        </p:nvSpPr>
        <p:spPr>
          <a:xfrm>
            <a:off x="338668" y="165370"/>
            <a:ext cx="8017809" cy="865762"/>
          </a:xfrm>
        </p:spPr>
        <p:txBody>
          <a:bodyPr/>
          <a:lstStyle/>
          <a:p>
            <a:r>
              <a:rPr lang="en-US" dirty="0"/>
              <a:t>Investigation: Virtual Balloons</a:t>
            </a:r>
          </a:p>
        </p:txBody>
      </p:sp>
      <p:sp>
        <p:nvSpPr>
          <p:cNvPr id="3" name="Content Placeholder 2">
            <a:extLst>
              <a:ext uri="{FF2B5EF4-FFF2-40B4-BE49-F238E27FC236}">
                <a16:creationId xmlns:a16="http://schemas.microsoft.com/office/drawing/2014/main" id="{C53F90D4-5A1D-D542-94E6-872E79D77B4C}"/>
              </a:ext>
            </a:extLst>
          </p:cNvPr>
          <p:cNvSpPr>
            <a:spLocks noGrp="1"/>
          </p:cNvSpPr>
          <p:nvPr>
            <p:ph idx="1"/>
          </p:nvPr>
        </p:nvSpPr>
        <p:spPr>
          <a:xfrm>
            <a:off x="338668" y="1159727"/>
            <a:ext cx="8369984" cy="3311912"/>
          </a:xfrm>
        </p:spPr>
        <p:txBody>
          <a:bodyPr>
            <a:normAutofit/>
          </a:bodyPr>
          <a:lstStyle/>
          <a:p>
            <a:pPr marL="0" indent="0">
              <a:buNone/>
            </a:pPr>
            <a:r>
              <a:rPr lang="en-US" sz="2400" dirty="0">
                <a:solidFill>
                  <a:srgbClr val="0070C0"/>
                </a:solidFill>
                <a:latin typeface="Montserrat SemiBold" panose="00000700000000000000" pitchFamily="2" charset="0"/>
              </a:rPr>
              <a:t>Step 2</a:t>
            </a:r>
            <a:r>
              <a:rPr lang="en-US" sz="2400" b="1" dirty="0"/>
              <a:t>: </a:t>
            </a:r>
            <a:r>
              <a:rPr lang="en-US" sz="2400" dirty="0"/>
              <a:t>Collect temperature </a:t>
            </a:r>
            <a:r>
              <a:rPr lang="en-US" sz="2400" dirty="0" smtClean="0"/>
              <a:t>data.</a:t>
            </a:r>
            <a:endParaRPr lang="en-US" sz="2400" dirty="0"/>
          </a:p>
          <a:p>
            <a:r>
              <a:rPr lang="en-US" dirty="0"/>
              <a:t>At a computer or tablet, open the Virtual Ballooning interactive. With this simulation you can launch virtual weather balloons and record the temperature at different altitudes in the atmosphere.</a:t>
            </a:r>
          </a:p>
          <a:p>
            <a:pPr marL="0" indent="0">
              <a:buNone/>
            </a:pPr>
            <a:endParaRPr lang="en-US" dirty="0"/>
          </a:p>
          <a:p>
            <a:pPr lvl="1"/>
            <a:r>
              <a:rPr lang="en-US" sz="2000" dirty="0"/>
              <a:t>Simulation: </a:t>
            </a:r>
            <a:r>
              <a:rPr lang="en-US" sz="2000" u="sng" dirty="0">
                <a:hlinkClick r:id="rId3"/>
              </a:rPr>
              <a:t>https://scied.ucar.edu/virtual-ballooning</a:t>
            </a:r>
            <a:endParaRPr lang="en-US" sz="2000" dirty="0"/>
          </a:p>
          <a:p>
            <a:endParaRPr lang="en-US" dirty="0"/>
          </a:p>
          <a:p>
            <a:pPr marL="0" indent="0">
              <a:buNone/>
            </a:pPr>
            <a:endParaRPr lang="en-US" dirty="0"/>
          </a:p>
        </p:txBody>
      </p:sp>
      <p:sp>
        <p:nvSpPr>
          <p:cNvPr id="4" name="Footer Placeholder 3">
            <a:extLst>
              <a:ext uri="{FF2B5EF4-FFF2-40B4-BE49-F238E27FC236}">
                <a16:creationId xmlns:a16="http://schemas.microsoft.com/office/drawing/2014/main" id="{F236AB93-FEB3-D14E-AA49-9CB7F929CBE1}"/>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spTree>
    <p:extLst>
      <p:ext uri="{BB962C8B-B14F-4D97-AF65-F5344CB8AC3E}">
        <p14:creationId xmlns:p14="http://schemas.microsoft.com/office/powerpoint/2010/main" val="37825514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0AE8-B308-5842-A680-7978EE03766E}"/>
              </a:ext>
            </a:extLst>
          </p:cNvPr>
          <p:cNvSpPr>
            <a:spLocks noGrp="1"/>
          </p:cNvSpPr>
          <p:nvPr>
            <p:ph type="title"/>
          </p:nvPr>
        </p:nvSpPr>
        <p:spPr>
          <a:xfrm>
            <a:off x="401170" y="291830"/>
            <a:ext cx="8017809" cy="669392"/>
          </a:xfrm>
        </p:spPr>
        <p:txBody>
          <a:bodyPr>
            <a:normAutofit/>
          </a:bodyPr>
          <a:lstStyle/>
          <a:p>
            <a:r>
              <a:rPr lang="en-US" dirty="0"/>
              <a:t>Making sense</a:t>
            </a:r>
          </a:p>
        </p:txBody>
      </p:sp>
      <p:sp>
        <p:nvSpPr>
          <p:cNvPr id="3" name="Content Placeholder 2">
            <a:extLst>
              <a:ext uri="{FF2B5EF4-FFF2-40B4-BE49-F238E27FC236}">
                <a16:creationId xmlns:a16="http://schemas.microsoft.com/office/drawing/2014/main" id="{C53F90D4-5A1D-D542-94E6-872E79D77B4C}"/>
              </a:ext>
            </a:extLst>
          </p:cNvPr>
          <p:cNvSpPr>
            <a:spLocks noGrp="1"/>
          </p:cNvSpPr>
          <p:nvPr>
            <p:ph idx="1"/>
          </p:nvPr>
        </p:nvSpPr>
        <p:spPr>
          <a:xfrm>
            <a:off x="459439" y="1215957"/>
            <a:ext cx="8369984" cy="3219856"/>
          </a:xfrm>
        </p:spPr>
        <p:txBody>
          <a:bodyPr/>
          <a:lstStyle/>
          <a:p>
            <a:pPr marL="0" indent="0">
              <a:buNone/>
            </a:pPr>
            <a:r>
              <a:rPr lang="en-US" sz="2400" dirty="0">
                <a:solidFill>
                  <a:srgbClr val="0070C0"/>
                </a:solidFill>
                <a:latin typeface="Montserrat SemiBold" panose="00000700000000000000" pitchFamily="2" charset="0"/>
              </a:rPr>
              <a:t>Step 3:</a:t>
            </a:r>
            <a:r>
              <a:rPr lang="en-US" sz="2400" dirty="0"/>
              <a:t> Analyze and interpret the </a:t>
            </a:r>
            <a:r>
              <a:rPr lang="en-US" sz="2400" dirty="0" smtClean="0"/>
              <a:t>data.</a:t>
            </a:r>
            <a:endParaRPr lang="en-US" sz="2400" dirty="0"/>
          </a:p>
          <a:p>
            <a:pPr marL="0" indent="0">
              <a:buNone/>
            </a:pPr>
            <a:endParaRPr lang="en-US" sz="1100" dirty="0"/>
          </a:p>
          <a:p>
            <a:pPr lvl="1"/>
            <a:r>
              <a:rPr lang="en-US" sz="2100" dirty="0"/>
              <a:t>Describe the pattern you see in the temperature data from the ground to where storm clouds form</a:t>
            </a:r>
            <a:r>
              <a:rPr lang="en-US" sz="2100" dirty="0" smtClean="0"/>
              <a:t>.</a:t>
            </a:r>
          </a:p>
          <a:p>
            <a:pPr lvl="1"/>
            <a:endParaRPr lang="en-US" sz="800" dirty="0"/>
          </a:p>
          <a:p>
            <a:pPr lvl="1"/>
            <a:r>
              <a:rPr lang="en-US" sz="2100" dirty="0"/>
              <a:t>Is this the pattern you predicted? Why or why not</a:t>
            </a:r>
            <a:r>
              <a:rPr lang="en-US" sz="2100" dirty="0" smtClean="0"/>
              <a:t>?</a:t>
            </a:r>
          </a:p>
          <a:p>
            <a:pPr lvl="1"/>
            <a:endParaRPr lang="en-US" sz="800" dirty="0"/>
          </a:p>
          <a:p>
            <a:pPr lvl="1"/>
            <a:r>
              <a:rPr lang="en-US" sz="2100" dirty="0"/>
              <a:t>What do you think is </a:t>
            </a:r>
            <a:r>
              <a:rPr lang="en-US" sz="2100" i="1" dirty="0"/>
              <a:t>causing</a:t>
            </a:r>
            <a:r>
              <a:rPr lang="en-US" sz="2100" dirty="0"/>
              <a:t> the temperature pattern</a:t>
            </a:r>
            <a:r>
              <a:rPr lang="en-US" sz="2100" dirty="0" smtClean="0"/>
              <a:t>?</a:t>
            </a:r>
          </a:p>
          <a:p>
            <a:pPr lvl="1"/>
            <a:endParaRPr lang="en-US" sz="800" dirty="0"/>
          </a:p>
          <a:p>
            <a:pPr lvl="1"/>
            <a:r>
              <a:rPr lang="en-US" sz="2100" dirty="0"/>
              <a:t>How does the temperature pattern relate to isolated storms forming? (</a:t>
            </a:r>
            <a:r>
              <a:rPr lang="en-US" sz="2100" i="1" dirty="0"/>
              <a:t>Draw or write your ideas</a:t>
            </a:r>
            <a:r>
              <a:rPr lang="en-US" sz="2100" dirty="0"/>
              <a:t>)</a:t>
            </a:r>
          </a:p>
          <a:p>
            <a:pPr marL="0" indent="0">
              <a:buNone/>
            </a:pPr>
            <a:endParaRPr lang="en-US" dirty="0"/>
          </a:p>
          <a:p>
            <a:pPr marL="0" indent="0">
              <a:buNone/>
            </a:pPr>
            <a:endParaRPr lang="en-US" dirty="0"/>
          </a:p>
        </p:txBody>
      </p:sp>
      <p:sp>
        <p:nvSpPr>
          <p:cNvPr id="4" name="Footer Placeholder 3">
            <a:extLst>
              <a:ext uri="{FF2B5EF4-FFF2-40B4-BE49-F238E27FC236}">
                <a16:creationId xmlns:a16="http://schemas.microsoft.com/office/drawing/2014/main" id="{25E06A6B-5790-2741-8206-67B69265040D}"/>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spTree>
    <p:extLst>
      <p:ext uri="{BB962C8B-B14F-4D97-AF65-F5344CB8AC3E}">
        <p14:creationId xmlns:p14="http://schemas.microsoft.com/office/powerpoint/2010/main" val="28576773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0AE8-B308-5842-A680-7978EE03766E}"/>
              </a:ext>
            </a:extLst>
          </p:cNvPr>
          <p:cNvSpPr>
            <a:spLocks noGrp="1"/>
          </p:cNvSpPr>
          <p:nvPr>
            <p:ph type="title"/>
          </p:nvPr>
        </p:nvSpPr>
        <p:spPr>
          <a:xfrm>
            <a:off x="401170" y="305544"/>
            <a:ext cx="8017809" cy="912345"/>
          </a:xfrm>
        </p:spPr>
        <p:txBody>
          <a:bodyPr>
            <a:normAutofit/>
          </a:bodyPr>
          <a:lstStyle/>
          <a:p>
            <a:r>
              <a:rPr lang="en-US" dirty="0"/>
              <a:t>Next </a:t>
            </a:r>
            <a:r>
              <a:rPr lang="en-US" dirty="0" smtClean="0"/>
              <a:t>steps</a:t>
            </a:r>
            <a:endParaRPr lang="en-US" dirty="0"/>
          </a:p>
        </p:txBody>
      </p:sp>
      <p:sp>
        <p:nvSpPr>
          <p:cNvPr id="3" name="Content Placeholder 2">
            <a:extLst>
              <a:ext uri="{FF2B5EF4-FFF2-40B4-BE49-F238E27FC236}">
                <a16:creationId xmlns:a16="http://schemas.microsoft.com/office/drawing/2014/main" id="{C53F90D4-5A1D-D542-94E6-872E79D77B4C}"/>
              </a:ext>
            </a:extLst>
          </p:cNvPr>
          <p:cNvSpPr>
            <a:spLocks noGrp="1"/>
          </p:cNvSpPr>
          <p:nvPr>
            <p:ph idx="1"/>
          </p:nvPr>
        </p:nvSpPr>
        <p:spPr>
          <a:xfrm>
            <a:off x="338668" y="1439693"/>
            <a:ext cx="8369984" cy="2976663"/>
          </a:xfrm>
        </p:spPr>
        <p:txBody>
          <a:bodyPr/>
          <a:lstStyle/>
          <a:p>
            <a:pPr lvl="0"/>
            <a:r>
              <a:rPr lang="en-US" dirty="0"/>
              <a:t>If we were able to look closely at different altitudes, from near the surface to high in the sky, what temperature pattern would you expect to see? </a:t>
            </a:r>
          </a:p>
          <a:p>
            <a:pPr marL="0" lvl="0" indent="0">
              <a:buNone/>
            </a:pPr>
            <a:endParaRPr lang="en-US" dirty="0"/>
          </a:p>
          <a:p>
            <a:pPr lvl="0"/>
            <a:r>
              <a:rPr lang="en-US" dirty="0"/>
              <a:t>How do you think the results would compare if we measured temperature throughout a school day? </a:t>
            </a:r>
          </a:p>
        </p:txBody>
      </p:sp>
      <p:sp>
        <p:nvSpPr>
          <p:cNvPr id="4" name="Footer Placeholder 3">
            <a:extLst>
              <a:ext uri="{FF2B5EF4-FFF2-40B4-BE49-F238E27FC236}">
                <a16:creationId xmlns:a16="http://schemas.microsoft.com/office/drawing/2014/main" id="{660D0D4B-06B9-FB4F-B559-48493696F38F}"/>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spTree>
    <p:extLst>
      <p:ext uri="{BB962C8B-B14F-4D97-AF65-F5344CB8AC3E}">
        <p14:creationId xmlns:p14="http://schemas.microsoft.com/office/powerpoint/2010/main" val="5786884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0AE8-B308-5842-A680-7978EE03766E}"/>
              </a:ext>
            </a:extLst>
          </p:cNvPr>
          <p:cNvSpPr>
            <a:spLocks noGrp="1"/>
          </p:cNvSpPr>
          <p:nvPr>
            <p:ph type="title"/>
          </p:nvPr>
        </p:nvSpPr>
        <p:spPr>
          <a:xfrm>
            <a:off x="401170" y="358894"/>
            <a:ext cx="8017809" cy="912345"/>
          </a:xfrm>
        </p:spPr>
        <p:txBody>
          <a:bodyPr>
            <a:normAutofit/>
          </a:bodyPr>
          <a:lstStyle/>
          <a:p>
            <a:r>
              <a:rPr lang="en-US" dirty="0"/>
              <a:t>Looking back</a:t>
            </a:r>
          </a:p>
        </p:txBody>
      </p:sp>
      <p:sp>
        <p:nvSpPr>
          <p:cNvPr id="3" name="Content Placeholder 2">
            <a:extLst>
              <a:ext uri="{FF2B5EF4-FFF2-40B4-BE49-F238E27FC236}">
                <a16:creationId xmlns:a16="http://schemas.microsoft.com/office/drawing/2014/main" id="{C53F90D4-5A1D-D542-94E6-872E79D77B4C}"/>
              </a:ext>
            </a:extLst>
          </p:cNvPr>
          <p:cNvSpPr>
            <a:spLocks noGrp="1"/>
          </p:cNvSpPr>
          <p:nvPr>
            <p:ph idx="1"/>
          </p:nvPr>
        </p:nvSpPr>
        <p:spPr>
          <a:xfrm>
            <a:off x="338668" y="1360449"/>
            <a:ext cx="8369984" cy="3066585"/>
          </a:xfrm>
        </p:spPr>
        <p:txBody>
          <a:bodyPr/>
          <a:lstStyle/>
          <a:p>
            <a:pPr marL="0" indent="0">
              <a:buNone/>
            </a:pPr>
            <a:r>
              <a:rPr lang="en-US" sz="2400" dirty="0"/>
              <a:t>Explain what we observed in the Virtual Ballooning investigation that helps answer these questions:</a:t>
            </a:r>
          </a:p>
          <a:p>
            <a:pPr marL="0" indent="0">
              <a:buNone/>
            </a:pPr>
            <a:endParaRPr lang="en-US" sz="2400" dirty="0"/>
          </a:p>
          <a:p>
            <a:pPr lvl="1"/>
            <a:r>
              <a:rPr lang="en-US" sz="2100" dirty="0"/>
              <a:t>If we zoomed in to this part of the altitude where we live, what temperature pattern would you expect to see?</a:t>
            </a:r>
          </a:p>
          <a:p>
            <a:pPr marL="342900" lvl="1" indent="0">
              <a:buNone/>
            </a:pPr>
            <a:endParaRPr lang="en-US" sz="2100" dirty="0"/>
          </a:p>
          <a:p>
            <a:pPr lvl="1"/>
            <a:r>
              <a:rPr lang="en-US" sz="2100" dirty="0"/>
              <a:t>How do you think the results would compare if we measured temperature across a school day?</a:t>
            </a:r>
          </a:p>
          <a:p>
            <a:endParaRPr lang="en-US" dirty="0"/>
          </a:p>
          <a:p>
            <a:pPr marL="0" indent="0">
              <a:buNone/>
            </a:pPr>
            <a:endParaRPr lang="en-US" dirty="0"/>
          </a:p>
        </p:txBody>
      </p:sp>
      <p:sp>
        <p:nvSpPr>
          <p:cNvPr id="4" name="Footer Placeholder 3">
            <a:extLst>
              <a:ext uri="{FF2B5EF4-FFF2-40B4-BE49-F238E27FC236}">
                <a16:creationId xmlns:a16="http://schemas.microsoft.com/office/drawing/2014/main" id="{271691B6-BE74-1C45-940B-F1D38710ADC1}"/>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9990" y="285255"/>
            <a:ext cx="5348662" cy="1069732"/>
          </a:xfrm>
          <a:prstGeom prst="rect">
            <a:avLst/>
          </a:prstGeom>
        </p:spPr>
      </p:pic>
    </p:spTree>
    <p:extLst>
      <p:ext uri="{BB962C8B-B14F-4D97-AF65-F5344CB8AC3E}">
        <p14:creationId xmlns:p14="http://schemas.microsoft.com/office/powerpoint/2010/main" val="21454083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0AE8-B308-5842-A680-7978EE03766E}"/>
              </a:ext>
            </a:extLst>
          </p:cNvPr>
          <p:cNvSpPr>
            <a:spLocks noGrp="1"/>
          </p:cNvSpPr>
          <p:nvPr>
            <p:ph type="title"/>
          </p:nvPr>
        </p:nvSpPr>
        <p:spPr>
          <a:xfrm>
            <a:off x="638175" y="92814"/>
            <a:ext cx="8017809" cy="912345"/>
          </a:xfrm>
        </p:spPr>
        <p:txBody>
          <a:bodyPr>
            <a:normAutofit/>
          </a:bodyPr>
          <a:lstStyle/>
          <a:p>
            <a:r>
              <a:rPr lang="en-US" sz="2900" dirty="0"/>
              <a:t>Investigation: Westview Middle School Data</a:t>
            </a:r>
          </a:p>
        </p:txBody>
      </p:sp>
      <p:sp>
        <p:nvSpPr>
          <p:cNvPr id="3" name="Footer Placeholder 2">
            <a:extLst>
              <a:ext uri="{FF2B5EF4-FFF2-40B4-BE49-F238E27FC236}">
                <a16:creationId xmlns:a16="http://schemas.microsoft.com/office/drawing/2014/main" id="{F6C51B79-B72B-944D-97B4-1F5AC6D41947}"/>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8167" y="853461"/>
            <a:ext cx="5705055" cy="3729127"/>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1494573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9DFE8-7C63-4095-A91A-3D66E8A9AC4B}"/>
              </a:ext>
            </a:extLst>
          </p:cNvPr>
          <p:cNvSpPr>
            <a:spLocks noGrp="1"/>
          </p:cNvSpPr>
          <p:nvPr>
            <p:ph type="ctrTitle"/>
          </p:nvPr>
        </p:nvSpPr>
        <p:spPr/>
        <p:txBody>
          <a:bodyPr>
            <a:normAutofit/>
          </a:bodyPr>
          <a:lstStyle/>
          <a:p>
            <a:r>
              <a:rPr lang="en-US" sz="5000" dirty="0"/>
              <a:t/>
            </a:r>
            <a:br>
              <a:rPr lang="en-US" sz="5000" dirty="0"/>
            </a:br>
            <a:r>
              <a:rPr lang="en-US" sz="5000" dirty="0" smtClean="0"/>
              <a:t>Watching </a:t>
            </a:r>
            <a:r>
              <a:rPr lang="en-US" sz="5000" dirty="0"/>
              <a:t>the Sky </a:t>
            </a:r>
          </a:p>
        </p:txBody>
      </p:sp>
      <p:sp>
        <p:nvSpPr>
          <p:cNvPr id="3" name="Subtitle 2">
            <a:extLst>
              <a:ext uri="{FF2B5EF4-FFF2-40B4-BE49-F238E27FC236}">
                <a16:creationId xmlns:a16="http://schemas.microsoft.com/office/drawing/2014/main" id="{4F1B2AD7-BEC6-4C28-81B7-AD29DABF0C77}"/>
              </a:ext>
            </a:extLst>
          </p:cNvPr>
          <p:cNvSpPr>
            <a:spLocks noGrp="1"/>
          </p:cNvSpPr>
          <p:nvPr>
            <p:ph type="subTitle" idx="1"/>
          </p:nvPr>
        </p:nvSpPr>
        <p:spPr/>
        <p:txBody>
          <a:bodyPr>
            <a:noAutofit/>
          </a:bodyPr>
          <a:lstStyle/>
          <a:p>
            <a:r>
              <a:rPr lang="en-US" sz="3000" dirty="0"/>
              <a:t>What causes storms to form?</a:t>
            </a:r>
          </a:p>
        </p:txBody>
      </p:sp>
      <p:sp>
        <p:nvSpPr>
          <p:cNvPr id="4" name="Footer Placeholder 3">
            <a:extLst>
              <a:ext uri="{FF2B5EF4-FFF2-40B4-BE49-F238E27FC236}">
                <a16:creationId xmlns:a16="http://schemas.microsoft.com/office/drawing/2014/main" id="{A4F4B541-9A2B-0043-85A9-37D5759B47C8}"/>
              </a:ext>
            </a:extLst>
          </p:cNvPr>
          <p:cNvSpPr>
            <a:spLocks noGrp="1"/>
          </p:cNvSpPr>
          <p:nvPr>
            <p:ph type="ftr" sz="quarter" idx="11"/>
          </p:nvPr>
        </p:nvSpPr>
        <p:spPr/>
        <p:txBody>
          <a:bodyPr/>
          <a:lstStyle/>
          <a:p>
            <a:pPr>
              <a:defRPr/>
            </a:pPr>
            <a:r>
              <a:rPr lang="en-US" dirty="0"/>
              <a:t>© 2019 University Corporation for Atmospheric Research. All Rights Reserved </a:t>
            </a:r>
          </a:p>
        </p:txBody>
      </p:sp>
      <p:pic>
        <p:nvPicPr>
          <p:cNvPr id="5" name="Picture 4">
            <a:extLst>
              <a:ext uri="{FF2B5EF4-FFF2-40B4-BE49-F238E27FC236}">
                <a16:creationId xmlns:a16="http://schemas.microsoft.com/office/drawing/2014/main" id="{D537003E-1ABB-8746-A1C5-1E9AD5398D16}"/>
              </a:ext>
            </a:extLst>
          </p:cNvPr>
          <p:cNvPicPr>
            <a:picLocks noChangeAspect="1"/>
          </p:cNvPicPr>
          <p:nvPr/>
        </p:nvPicPr>
        <p:blipFill>
          <a:blip r:embed="rId3" cstate="print"/>
          <a:stretch>
            <a:fillRect/>
          </a:stretch>
        </p:blipFill>
        <p:spPr>
          <a:xfrm>
            <a:off x="664678" y="1431726"/>
            <a:ext cx="1099109" cy="1097280"/>
          </a:xfrm>
          <a:prstGeom prst="rect">
            <a:avLst/>
          </a:prstGeom>
        </p:spPr>
      </p:pic>
    </p:spTree>
    <p:extLst>
      <p:ext uri="{BB962C8B-B14F-4D97-AF65-F5344CB8AC3E}">
        <p14:creationId xmlns:p14="http://schemas.microsoft.com/office/powerpoint/2010/main" val="27558687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21294-0548-C745-8D9D-9218C0A86BA7}"/>
              </a:ext>
            </a:extLst>
          </p:cNvPr>
          <p:cNvSpPr>
            <a:spLocks noGrp="1"/>
          </p:cNvSpPr>
          <p:nvPr>
            <p:ph type="title"/>
          </p:nvPr>
        </p:nvSpPr>
        <p:spPr>
          <a:xfrm>
            <a:off x="174628" y="120093"/>
            <a:ext cx="8686800" cy="994172"/>
          </a:xfrm>
        </p:spPr>
        <p:txBody>
          <a:bodyPr/>
          <a:lstStyle/>
          <a:p>
            <a:r>
              <a:rPr lang="en-US" sz="2800" dirty="0"/>
              <a:t>Identify and </a:t>
            </a:r>
            <a:r>
              <a:rPr lang="en-US" sz="2800" dirty="0" smtClean="0"/>
              <a:t>Interpret (I</a:t>
            </a:r>
            <a:r>
              <a:rPr lang="en-US" sz="2800" dirty="0" smtClean="0">
                <a:latin typeface="Calibri"/>
                <a:cs typeface="Calibri"/>
              </a:rPr>
              <a:t>²)</a:t>
            </a:r>
            <a:r>
              <a:rPr lang="en-US" sz="2800" dirty="0" smtClean="0"/>
              <a:t> </a:t>
            </a:r>
            <a:r>
              <a:rPr lang="en-US" sz="2800" dirty="0" err="1" smtClean="0"/>
              <a:t>Sensemaking</a:t>
            </a:r>
            <a:r>
              <a:rPr lang="en-US" sz="2800" dirty="0" smtClean="0"/>
              <a:t> </a:t>
            </a:r>
            <a:r>
              <a:rPr lang="en-US" sz="2800" dirty="0"/>
              <a:t>Strategy</a:t>
            </a:r>
          </a:p>
        </p:txBody>
      </p:sp>
      <p:sp>
        <p:nvSpPr>
          <p:cNvPr id="3" name="Content Placeholder 2">
            <a:extLst>
              <a:ext uri="{FF2B5EF4-FFF2-40B4-BE49-F238E27FC236}">
                <a16:creationId xmlns:a16="http://schemas.microsoft.com/office/drawing/2014/main" id="{5F2F0C08-A8FA-3F49-A949-18AD1FF55E26}"/>
              </a:ext>
            </a:extLst>
          </p:cNvPr>
          <p:cNvSpPr>
            <a:spLocks noGrp="1"/>
          </p:cNvSpPr>
          <p:nvPr>
            <p:ph idx="1"/>
          </p:nvPr>
        </p:nvSpPr>
        <p:spPr>
          <a:xfrm>
            <a:off x="367990" y="985304"/>
            <a:ext cx="8441472" cy="3595660"/>
          </a:xfrm>
        </p:spPr>
        <p:txBody>
          <a:bodyPr/>
          <a:lstStyle/>
          <a:p>
            <a:pPr marL="0" indent="0">
              <a:lnSpc>
                <a:spcPct val="110000"/>
              </a:lnSpc>
              <a:buNone/>
            </a:pPr>
            <a:r>
              <a:rPr lang="en-US" sz="2400" dirty="0">
                <a:solidFill>
                  <a:srgbClr val="0070C0"/>
                </a:solidFill>
                <a:latin typeface="Montserrat SemiBold" panose="00000700000000000000" pitchFamily="2" charset="0"/>
              </a:rPr>
              <a:t>Step 4:</a:t>
            </a:r>
            <a:r>
              <a:rPr lang="en-US" sz="2400" dirty="0"/>
              <a:t> How do air and surface temperature change during a day</a:t>
            </a:r>
            <a:r>
              <a:rPr lang="en-US" sz="2400" dirty="0" smtClean="0"/>
              <a:t>?</a:t>
            </a:r>
            <a:endParaRPr lang="en-US" sz="200" dirty="0" smtClean="0"/>
          </a:p>
          <a:p>
            <a:pPr marL="0" indent="0">
              <a:lnSpc>
                <a:spcPct val="110000"/>
              </a:lnSpc>
              <a:buNone/>
            </a:pPr>
            <a:r>
              <a:rPr lang="en-US" sz="2000" dirty="0" smtClean="0"/>
              <a:t>Use </a:t>
            </a:r>
            <a:r>
              <a:rPr lang="en-US" sz="2000" dirty="0"/>
              <a:t>the </a:t>
            </a:r>
            <a:r>
              <a:rPr lang="en-US" sz="2000" b="1" dirty="0"/>
              <a:t>I</a:t>
            </a:r>
            <a:r>
              <a:rPr lang="en-US" sz="2000" b="1" baseline="30000" dirty="0"/>
              <a:t>2</a:t>
            </a:r>
            <a:r>
              <a:rPr lang="en-US" sz="2000" b="1" dirty="0"/>
              <a:t> </a:t>
            </a:r>
            <a:r>
              <a:rPr lang="en-US" sz="2000" b="1" dirty="0" err="1" smtClean="0"/>
              <a:t>Sensemaking</a:t>
            </a:r>
            <a:r>
              <a:rPr lang="en-US" sz="2000" b="1" dirty="0" smtClean="0"/>
              <a:t> </a:t>
            </a:r>
            <a:r>
              <a:rPr lang="en-US" sz="2000" b="1" dirty="0"/>
              <a:t>Strategy</a:t>
            </a:r>
            <a:r>
              <a:rPr lang="en-US" sz="2000" dirty="0"/>
              <a:t> to analyze the Westview Data Set. </a:t>
            </a:r>
            <a:endParaRPr lang="en-US" sz="2000" b="1" i="1" dirty="0"/>
          </a:p>
        </p:txBody>
      </p:sp>
      <p:sp>
        <p:nvSpPr>
          <p:cNvPr id="4" name="Footer Placeholder 3">
            <a:extLst>
              <a:ext uri="{FF2B5EF4-FFF2-40B4-BE49-F238E27FC236}">
                <a16:creationId xmlns:a16="http://schemas.microsoft.com/office/drawing/2014/main" id="{E423BBDC-11BF-274B-BA80-8C8D3CEE3612}"/>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36226" b="34591"/>
          <a:stretch/>
        </p:blipFill>
        <p:spPr>
          <a:xfrm>
            <a:off x="456530" y="2226649"/>
            <a:ext cx="8109452" cy="2609560"/>
          </a:xfrm>
          <a:prstGeom prst="rect">
            <a:avLst/>
          </a:prstGeom>
        </p:spPr>
      </p:pic>
      <p:sp>
        <p:nvSpPr>
          <p:cNvPr id="10" name="TextBox 9"/>
          <p:cNvSpPr txBox="1"/>
          <p:nvPr/>
        </p:nvSpPr>
        <p:spPr>
          <a:xfrm>
            <a:off x="943385" y="3106544"/>
            <a:ext cx="3542310" cy="584775"/>
          </a:xfrm>
          <a:prstGeom prst="rect">
            <a:avLst/>
          </a:prstGeom>
          <a:noFill/>
        </p:spPr>
        <p:txBody>
          <a:bodyPr wrap="squar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Do you notice </a:t>
            </a:r>
            <a:r>
              <a:rPr lang="en-US" sz="1600" dirty="0" smtClean="0">
                <a:latin typeface="Open Sans" panose="020B0606030504020204" pitchFamily="34" charset="0"/>
                <a:ea typeface="Open Sans" panose="020B0606030504020204" pitchFamily="34" charset="0"/>
                <a:cs typeface="Open Sans" panose="020B0606030504020204" pitchFamily="34" charset="0"/>
              </a:rPr>
              <a:t>patterns or any  </a:t>
            </a:r>
            <a:r>
              <a:rPr lang="en-US" sz="1600" dirty="0">
                <a:latin typeface="Open Sans" panose="020B0606030504020204" pitchFamily="34" charset="0"/>
                <a:ea typeface="Open Sans" panose="020B0606030504020204" pitchFamily="34" charset="0"/>
                <a:cs typeface="Open Sans" panose="020B0606030504020204" pitchFamily="34" charset="0"/>
              </a:rPr>
              <a:t>interesting differences?</a:t>
            </a:r>
          </a:p>
        </p:txBody>
      </p:sp>
      <p:sp>
        <p:nvSpPr>
          <p:cNvPr id="11" name="TextBox 10"/>
          <p:cNvSpPr txBox="1"/>
          <p:nvPr/>
        </p:nvSpPr>
        <p:spPr>
          <a:xfrm>
            <a:off x="943384" y="3890875"/>
            <a:ext cx="3594277" cy="584775"/>
          </a:xfrm>
          <a:prstGeom prst="rect">
            <a:avLst/>
          </a:prstGeom>
          <a:noFill/>
        </p:spPr>
        <p:txBody>
          <a:bodyPr wrap="squar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Write </a:t>
            </a:r>
            <a:r>
              <a:rPr lang="en-US" sz="16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What I See </a:t>
            </a:r>
            <a:r>
              <a:rPr lang="en-US" sz="1600" dirty="0">
                <a:latin typeface="Open Sans" panose="020B0606030504020204" pitchFamily="34" charset="0"/>
                <a:ea typeface="Open Sans" panose="020B0606030504020204" pitchFamily="34" charset="0"/>
                <a:cs typeface="Open Sans" panose="020B0606030504020204" pitchFamily="34" charset="0"/>
              </a:rPr>
              <a:t>statements on the graph to share your </a:t>
            </a:r>
            <a:r>
              <a:rPr lang="en-US" sz="1600" dirty="0" smtClean="0">
                <a:latin typeface="Open Sans" panose="020B0606030504020204" pitchFamily="34" charset="0"/>
                <a:ea typeface="Open Sans" panose="020B0606030504020204" pitchFamily="34" charset="0"/>
                <a:cs typeface="Open Sans" panose="020B0606030504020204" pitchFamily="34" charset="0"/>
              </a:rPr>
              <a:t>observations.</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p:cNvSpPr txBox="1"/>
          <p:nvPr/>
        </p:nvSpPr>
        <p:spPr>
          <a:xfrm>
            <a:off x="4589420" y="3150823"/>
            <a:ext cx="3635747" cy="584775"/>
          </a:xfrm>
          <a:prstGeom prst="rect">
            <a:avLst/>
          </a:prstGeom>
          <a:noFill/>
        </p:spPr>
        <p:txBody>
          <a:bodyPr wrap="squar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Explain what you think is happening in each part of the graph.</a:t>
            </a:r>
          </a:p>
        </p:txBody>
      </p:sp>
      <p:sp>
        <p:nvSpPr>
          <p:cNvPr id="13" name="TextBox 12"/>
          <p:cNvSpPr txBox="1"/>
          <p:nvPr/>
        </p:nvSpPr>
        <p:spPr>
          <a:xfrm>
            <a:off x="4569290" y="3924324"/>
            <a:ext cx="3635747" cy="584775"/>
          </a:xfrm>
          <a:prstGeom prst="rect">
            <a:avLst/>
          </a:prstGeom>
          <a:noFill/>
        </p:spPr>
        <p:txBody>
          <a:bodyPr wrap="squar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Next to each </a:t>
            </a:r>
            <a:r>
              <a:rPr lang="en-US" sz="16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What I See</a:t>
            </a:r>
            <a:r>
              <a:rPr lang="en-US" sz="1600" b="1" dirty="0">
                <a:latin typeface="Open Sans" panose="020B0606030504020204" pitchFamily="34" charset="0"/>
                <a:ea typeface="Open Sans" panose="020B0606030504020204" pitchFamily="34" charset="0"/>
                <a:cs typeface="Open Sans" panose="020B0606030504020204" pitchFamily="34" charset="0"/>
              </a:rPr>
              <a:t> </a:t>
            </a:r>
            <a:r>
              <a:rPr lang="en-US" sz="1600" dirty="0">
                <a:latin typeface="Open Sans" panose="020B0606030504020204" pitchFamily="34" charset="0"/>
                <a:ea typeface="Open Sans" panose="020B0606030504020204" pitchFamily="34" charset="0"/>
                <a:cs typeface="Open Sans" panose="020B0606030504020204" pitchFamily="34" charset="0"/>
              </a:rPr>
              <a:t>statement, write </a:t>
            </a:r>
            <a:r>
              <a:rPr lang="en-US" sz="16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What it Means</a:t>
            </a:r>
            <a:r>
              <a:rPr lang="en-US" sz="1600" b="1" dirty="0">
                <a:latin typeface="Open Sans" panose="020B0606030504020204" pitchFamily="34" charset="0"/>
                <a:ea typeface="Open Sans" panose="020B0606030504020204" pitchFamily="34" charset="0"/>
                <a:cs typeface="Open Sans" panose="020B0606030504020204" pitchFamily="34" charset="0"/>
              </a:rPr>
              <a:t> </a:t>
            </a:r>
            <a:r>
              <a:rPr lang="en-US" sz="1600" dirty="0">
                <a:latin typeface="Open Sans" panose="020B0606030504020204" pitchFamily="34" charset="0"/>
                <a:ea typeface="Open Sans" panose="020B0606030504020204" pitchFamily="34" charset="0"/>
                <a:cs typeface="Open Sans" panose="020B0606030504020204" pitchFamily="34" charset="0"/>
              </a:rPr>
              <a:t>statements.</a:t>
            </a:r>
          </a:p>
        </p:txBody>
      </p:sp>
    </p:spTree>
    <p:extLst>
      <p:ext uri="{BB962C8B-B14F-4D97-AF65-F5344CB8AC3E}">
        <p14:creationId xmlns:p14="http://schemas.microsoft.com/office/powerpoint/2010/main" val="15633101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21294-0548-C745-8D9D-9218C0A86BA7}"/>
              </a:ext>
            </a:extLst>
          </p:cNvPr>
          <p:cNvSpPr>
            <a:spLocks noGrp="1"/>
          </p:cNvSpPr>
          <p:nvPr>
            <p:ph type="title"/>
          </p:nvPr>
        </p:nvSpPr>
        <p:spPr>
          <a:xfrm>
            <a:off x="628650" y="375047"/>
            <a:ext cx="7886700" cy="994172"/>
          </a:xfrm>
        </p:spPr>
        <p:txBody>
          <a:bodyPr/>
          <a:lstStyle/>
          <a:p>
            <a:r>
              <a:rPr lang="en-US" dirty="0"/>
              <a:t>Conclusion</a:t>
            </a:r>
          </a:p>
        </p:txBody>
      </p:sp>
      <p:sp>
        <p:nvSpPr>
          <p:cNvPr id="3" name="Content Placeholder 2">
            <a:extLst>
              <a:ext uri="{FF2B5EF4-FFF2-40B4-BE49-F238E27FC236}">
                <a16:creationId xmlns:a16="http://schemas.microsoft.com/office/drawing/2014/main" id="{5F2F0C08-A8FA-3F49-A949-18AD1FF55E26}"/>
              </a:ext>
            </a:extLst>
          </p:cNvPr>
          <p:cNvSpPr>
            <a:spLocks noGrp="1"/>
          </p:cNvSpPr>
          <p:nvPr>
            <p:ph idx="1"/>
          </p:nvPr>
        </p:nvSpPr>
        <p:spPr/>
        <p:txBody>
          <a:bodyPr/>
          <a:lstStyle/>
          <a:p>
            <a:pPr marL="0" indent="0">
              <a:buNone/>
            </a:pPr>
            <a:r>
              <a:rPr lang="en-US" sz="2400" dirty="0"/>
              <a:t>What did you figure out by investigating the Longmont Data and Virtual Balloons?  </a:t>
            </a:r>
          </a:p>
          <a:p>
            <a:pPr marL="0" indent="0">
              <a:buNone/>
            </a:pPr>
            <a:endParaRPr lang="en-US" sz="2400" dirty="0"/>
          </a:p>
          <a:p>
            <a:pPr lvl="1"/>
            <a:r>
              <a:rPr lang="en-US" sz="2100" dirty="0"/>
              <a:t>Share these ideas and record them in the </a:t>
            </a:r>
            <a:r>
              <a:rPr lang="en-US" sz="2100" dirty="0">
                <a:solidFill>
                  <a:srgbClr val="0070C0"/>
                </a:solidFill>
                <a:latin typeface="Montserrat SemiBold" panose="00000700000000000000" pitchFamily="2" charset="0"/>
              </a:rPr>
              <a:t>Model Idea Tracker.</a:t>
            </a:r>
          </a:p>
        </p:txBody>
      </p:sp>
      <p:sp>
        <p:nvSpPr>
          <p:cNvPr id="4" name="Footer Placeholder 3">
            <a:extLst>
              <a:ext uri="{FF2B5EF4-FFF2-40B4-BE49-F238E27FC236}">
                <a16:creationId xmlns:a16="http://schemas.microsoft.com/office/drawing/2014/main" id="{E423BBDC-11BF-274B-BA80-8C8D3CEE3612}"/>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spTree>
    <p:extLst>
      <p:ext uri="{BB962C8B-B14F-4D97-AF65-F5344CB8AC3E}">
        <p14:creationId xmlns:p14="http://schemas.microsoft.com/office/powerpoint/2010/main" val="22563385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0AE8-B308-5842-A680-7978EE03766E}"/>
              </a:ext>
            </a:extLst>
          </p:cNvPr>
          <p:cNvSpPr>
            <a:spLocks noGrp="1"/>
          </p:cNvSpPr>
          <p:nvPr>
            <p:ph type="title"/>
          </p:nvPr>
        </p:nvSpPr>
        <p:spPr>
          <a:xfrm>
            <a:off x="321453" y="296040"/>
            <a:ext cx="8017809" cy="912345"/>
          </a:xfrm>
        </p:spPr>
        <p:txBody>
          <a:bodyPr/>
          <a:lstStyle/>
          <a:p>
            <a:r>
              <a:rPr lang="en-US" dirty="0"/>
              <a:t>Make a </a:t>
            </a:r>
            <a:r>
              <a:rPr lang="en-US" dirty="0" smtClean="0"/>
              <a:t>model</a:t>
            </a:r>
            <a:endParaRPr lang="en-US" dirty="0"/>
          </a:p>
        </p:txBody>
      </p:sp>
      <p:sp>
        <p:nvSpPr>
          <p:cNvPr id="3" name="Content Placeholder 2">
            <a:extLst>
              <a:ext uri="{FF2B5EF4-FFF2-40B4-BE49-F238E27FC236}">
                <a16:creationId xmlns:a16="http://schemas.microsoft.com/office/drawing/2014/main" id="{C53F90D4-5A1D-D542-94E6-872E79D77B4C}"/>
              </a:ext>
            </a:extLst>
          </p:cNvPr>
          <p:cNvSpPr>
            <a:spLocks noGrp="1"/>
          </p:cNvSpPr>
          <p:nvPr>
            <p:ph idx="1"/>
          </p:nvPr>
        </p:nvSpPr>
        <p:spPr>
          <a:xfrm>
            <a:off x="321453" y="1153886"/>
            <a:ext cx="8369984" cy="3418113"/>
          </a:xfrm>
        </p:spPr>
        <p:txBody>
          <a:bodyPr>
            <a:normAutofit fontScale="92500" lnSpcReduction="20000"/>
          </a:bodyPr>
          <a:lstStyle/>
          <a:p>
            <a:pPr marL="0" indent="0">
              <a:buNone/>
            </a:pPr>
            <a:r>
              <a:rPr lang="en-US" sz="2600" dirty="0">
                <a:solidFill>
                  <a:srgbClr val="0070C0"/>
                </a:solidFill>
                <a:latin typeface="Montserrat SemiBold" panose="00000700000000000000" pitchFamily="2" charset="0"/>
              </a:rPr>
              <a:t>Step 5</a:t>
            </a:r>
            <a:r>
              <a:rPr lang="en-US" sz="2600" dirty="0">
                <a:solidFill>
                  <a:srgbClr val="0B77C3"/>
                </a:solidFill>
                <a:latin typeface="Montserrat SemiBold" panose="00000700000000000000" pitchFamily="2" charset="0"/>
              </a:rPr>
              <a:t>:</a:t>
            </a:r>
            <a:r>
              <a:rPr lang="en-US" sz="2600" dirty="0"/>
              <a:t> Make a model of how sunlight warms the atmosphere</a:t>
            </a:r>
            <a:r>
              <a:rPr lang="en-US" sz="2600" dirty="0" smtClean="0"/>
              <a:t>.</a:t>
            </a:r>
            <a:endParaRPr lang="en-US" sz="2600" dirty="0"/>
          </a:p>
          <a:p>
            <a:pPr marL="0" indent="0">
              <a:buNone/>
            </a:pPr>
            <a:endParaRPr lang="en-US" sz="900" dirty="0"/>
          </a:p>
          <a:p>
            <a:pPr marL="0" indent="0">
              <a:buNone/>
            </a:pPr>
            <a:r>
              <a:rPr lang="en-US" sz="2400" dirty="0"/>
              <a:t>Your model should explain:</a:t>
            </a:r>
          </a:p>
          <a:p>
            <a:pPr lvl="1">
              <a:spcBef>
                <a:spcPts val="1200"/>
              </a:spcBef>
              <a:spcAft>
                <a:spcPts val="100"/>
              </a:spcAft>
            </a:pPr>
            <a:r>
              <a:rPr lang="en-US" sz="2400" dirty="0"/>
              <a:t>How surface temperature is related to the sunlight</a:t>
            </a:r>
          </a:p>
          <a:p>
            <a:pPr lvl="1">
              <a:spcBef>
                <a:spcPts val="1200"/>
              </a:spcBef>
              <a:spcAft>
                <a:spcPts val="100"/>
              </a:spcAft>
            </a:pPr>
            <a:r>
              <a:rPr lang="en-US" sz="2400" dirty="0"/>
              <a:t>How air temperature is related to surface temperature</a:t>
            </a:r>
          </a:p>
          <a:p>
            <a:pPr lvl="1">
              <a:spcBef>
                <a:spcPts val="1200"/>
              </a:spcBef>
              <a:spcAft>
                <a:spcPts val="100"/>
              </a:spcAft>
            </a:pPr>
            <a:r>
              <a:rPr lang="en-US" sz="2400" dirty="0"/>
              <a:t>How the air temperature changes from the ground to higher altitudes</a:t>
            </a:r>
          </a:p>
          <a:p>
            <a:pPr lvl="1">
              <a:spcBef>
                <a:spcPts val="1200"/>
              </a:spcBef>
              <a:spcAft>
                <a:spcPts val="100"/>
              </a:spcAft>
            </a:pPr>
            <a:r>
              <a:rPr lang="en-US" sz="2400" dirty="0"/>
              <a:t>How you know the above three things using evidence from temperature data</a:t>
            </a:r>
          </a:p>
          <a:p>
            <a:pPr marL="0" indent="0">
              <a:buNone/>
            </a:pPr>
            <a:endParaRPr lang="en-US" dirty="0"/>
          </a:p>
        </p:txBody>
      </p:sp>
      <p:sp>
        <p:nvSpPr>
          <p:cNvPr id="4" name="Footer Placeholder 3">
            <a:extLst>
              <a:ext uri="{FF2B5EF4-FFF2-40B4-BE49-F238E27FC236}">
                <a16:creationId xmlns:a16="http://schemas.microsoft.com/office/drawing/2014/main" id="{2734F4C8-9DD2-A649-ACB6-0240E5A5FC21}"/>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spTree>
    <p:extLst>
      <p:ext uri="{BB962C8B-B14F-4D97-AF65-F5344CB8AC3E}">
        <p14:creationId xmlns:p14="http://schemas.microsoft.com/office/powerpoint/2010/main" val="5273873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0AE8-B308-5842-A680-7978EE03766E}"/>
              </a:ext>
            </a:extLst>
          </p:cNvPr>
          <p:cNvSpPr>
            <a:spLocks noGrp="1"/>
          </p:cNvSpPr>
          <p:nvPr>
            <p:ph type="title"/>
          </p:nvPr>
        </p:nvSpPr>
        <p:spPr>
          <a:xfrm>
            <a:off x="338668" y="673857"/>
            <a:ext cx="8017809" cy="912345"/>
          </a:xfrm>
        </p:spPr>
        <p:txBody>
          <a:bodyPr/>
          <a:lstStyle/>
          <a:p>
            <a:r>
              <a:rPr lang="en-US" dirty="0"/>
              <a:t>Revise </a:t>
            </a:r>
            <a:r>
              <a:rPr lang="en-US" dirty="0" smtClean="0"/>
              <a:t>your model</a:t>
            </a:r>
            <a:endParaRPr lang="en-US" dirty="0"/>
          </a:p>
        </p:txBody>
      </p:sp>
      <p:sp>
        <p:nvSpPr>
          <p:cNvPr id="3" name="Content Placeholder 2">
            <a:extLst>
              <a:ext uri="{FF2B5EF4-FFF2-40B4-BE49-F238E27FC236}">
                <a16:creationId xmlns:a16="http://schemas.microsoft.com/office/drawing/2014/main" id="{C53F90D4-5A1D-D542-94E6-872E79D77B4C}"/>
              </a:ext>
            </a:extLst>
          </p:cNvPr>
          <p:cNvSpPr>
            <a:spLocks noGrp="1"/>
          </p:cNvSpPr>
          <p:nvPr>
            <p:ph idx="1"/>
          </p:nvPr>
        </p:nvSpPr>
        <p:spPr>
          <a:xfrm>
            <a:off x="338668" y="1739590"/>
            <a:ext cx="8369984" cy="2720898"/>
          </a:xfrm>
        </p:spPr>
        <p:txBody>
          <a:bodyPr/>
          <a:lstStyle/>
          <a:p>
            <a:r>
              <a:rPr lang="en-US" sz="2400" dirty="0"/>
              <a:t>Share your model with your </a:t>
            </a:r>
            <a:r>
              <a:rPr lang="en-US" sz="2400" dirty="0" smtClean="0"/>
              <a:t>group.</a:t>
            </a:r>
            <a:endParaRPr lang="en-US" sz="2400" dirty="0"/>
          </a:p>
          <a:p>
            <a:r>
              <a:rPr lang="en-US" sz="2400" dirty="0"/>
              <a:t>Ask clarifying questions of each </a:t>
            </a:r>
            <a:r>
              <a:rPr lang="en-US" sz="2400" dirty="0" smtClean="0"/>
              <a:t>other.</a:t>
            </a:r>
            <a:endParaRPr lang="en-US" sz="2400" dirty="0"/>
          </a:p>
          <a:p>
            <a:r>
              <a:rPr lang="en-US" sz="2400" dirty="0"/>
              <a:t>Revise your own model based on feedback from your </a:t>
            </a:r>
            <a:r>
              <a:rPr lang="en-US" sz="2400" dirty="0" smtClean="0"/>
              <a:t>group.</a:t>
            </a:r>
            <a:endParaRPr lang="en-US" sz="2400" dirty="0"/>
          </a:p>
        </p:txBody>
      </p:sp>
      <p:sp>
        <p:nvSpPr>
          <p:cNvPr id="4" name="Footer Placeholder 3">
            <a:extLst>
              <a:ext uri="{FF2B5EF4-FFF2-40B4-BE49-F238E27FC236}">
                <a16:creationId xmlns:a16="http://schemas.microsoft.com/office/drawing/2014/main" id="{EA0D3CA3-80E2-A84C-B516-B5C330CBC164}"/>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spTree>
    <p:extLst>
      <p:ext uri="{BB962C8B-B14F-4D97-AF65-F5344CB8AC3E}">
        <p14:creationId xmlns:p14="http://schemas.microsoft.com/office/powerpoint/2010/main" val="33424824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0AE8-B308-5842-A680-7978EE03766E}"/>
              </a:ext>
            </a:extLst>
          </p:cNvPr>
          <p:cNvSpPr>
            <a:spLocks noGrp="1"/>
          </p:cNvSpPr>
          <p:nvPr>
            <p:ph type="title"/>
          </p:nvPr>
        </p:nvSpPr>
        <p:spPr>
          <a:xfrm>
            <a:off x="338668" y="408957"/>
            <a:ext cx="8017809" cy="912345"/>
          </a:xfrm>
        </p:spPr>
        <p:txBody>
          <a:bodyPr/>
          <a:lstStyle/>
          <a:p>
            <a:r>
              <a:rPr lang="en-US" dirty="0"/>
              <a:t>Making </a:t>
            </a:r>
            <a:r>
              <a:rPr lang="en-US" dirty="0" smtClean="0"/>
              <a:t>sense</a:t>
            </a:r>
            <a:endParaRPr lang="en-US" dirty="0"/>
          </a:p>
        </p:txBody>
      </p:sp>
      <p:sp>
        <p:nvSpPr>
          <p:cNvPr id="3" name="Content Placeholder 2">
            <a:extLst>
              <a:ext uri="{FF2B5EF4-FFF2-40B4-BE49-F238E27FC236}">
                <a16:creationId xmlns:a16="http://schemas.microsoft.com/office/drawing/2014/main" id="{C53F90D4-5A1D-D542-94E6-872E79D77B4C}"/>
              </a:ext>
            </a:extLst>
          </p:cNvPr>
          <p:cNvSpPr>
            <a:spLocks noGrp="1"/>
          </p:cNvSpPr>
          <p:nvPr>
            <p:ph idx="1"/>
          </p:nvPr>
        </p:nvSpPr>
        <p:spPr>
          <a:xfrm>
            <a:off x="338668" y="1406946"/>
            <a:ext cx="8515400" cy="3033132"/>
          </a:xfrm>
        </p:spPr>
        <p:txBody>
          <a:bodyPr>
            <a:normAutofit/>
          </a:bodyPr>
          <a:lstStyle/>
          <a:p>
            <a:pPr marL="0" indent="0">
              <a:buNone/>
            </a:pPr>
            <a:r>
              <a:rPr lang="en-US" sz="2400" dirty="0">
                <a:solidFill>
                  <a:srgbClr val="0070C0"/>
                </a:solidFill>
                <a:latin typeface="Montserrat SemiBold" panose="00000700000000000000" pitchFamily="2" charset="0"/>
              </a:rPr>
              <a:t>Step 6: </a:t>
            </a:r>
            <a:r>
              <a:rPr lang="en-US" sz="2400" dirty="0"/>
              <a:t>How does your model relate to storms</a:t>
            </a:r>
            <a:r>
              <a:rPr lang="en-US" sz="2400" dirty="0" smtClean="0"/>
              <a:t>?</a:t>
            </a:r>
          </a:p>
          <a:p>
            <a:pPr marL="0" indent="0">
              <a:buNone/>
            </a:pPr>
            <a:endParaRPr lang="en-US" sz="800" dirty="0"/>
          </a:p>
          <a:p>
            <a:pPr marL="0" indent="0">
              <a:buNone/>
            </a:pPr>
            <a:r>
              <a:rPr lang="en-US" dirty="0"/>
              <a:t>There wasn’t a storm on the day when Westview Middle School collected surface temperature and air temperature data, but it did get cloudy in the afternoon. </a:t>
            </a:r>
            <a:br>
              <a:rPr lang="en-US" dirty="0"/>
            </a:br>
            <a:endParaRPr lang="en-US" sz="800" dirty="0"/>
          </a:p>
          <a:p>
            <a:pPr lvl="1"/>
            <a:r>
              <a:rPr lang="en-US" sz="2100" dirty="0"/>
              <a:t>How do you think temperature relates to the clouds </a:t>
            </a:r>
            <a:r>
              <a:rPr lang="en-US" sz="2100" dirty="0" smtClean="0"/>
              <a:t>forming?</a:t>
            </a:r>
          </a:p>
          <a:p>
            <a:pPr lvl="1"/>
            <a:endParaRPr lang="en-US" sz="800" dirty="0"/>
          </a:p>
          <a:p>
            <a:pPr lvl="1"/>
            <a:r>
              <a:rPr lang="en-US" sz="2100" dirty="0"/>
              <a:t>What evidence from your model supports your answer?</a:t>
            </a:r>
          </a:p>
        </p:txBody>
      </p:sp>
      <p:sp>
        <p:nvSpPr>
          <p:cNvPr id="4" name="Footer Placeholder 3">
            <a:extLst>
              <a:ext uri="{FF2B5EF4-FFF2-40B4-BE49-F238E27FC236}">
                <a16:creationId xmlns:a16="http://schemas.microsoft.com/office/drawing/2014/main" id="{5F66BCF6-2049-1947-B458-68D3114F485D}"/>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spTree>
    <p:extLst>
      <p:ext uri="{BB962C8B-B14F-4D97-AF65-F5344CB8AC3E}">
        <p14:creationId xmlns:p14="http://schemas.microsoft.com/office/powerpoint/2010/main" val="37784016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9DFE8-7C63-4095-A91A-3D66E8A9AC4B}"/>
              </a:ext>
            </a:extLst>
          </p:cNvPr>
          <p:cNvSpPr>
            <a:spLocks noGrp="1"/>
          </p:cNvSpPr>
          <p:nvPr>
            <p:ph type="ctrTitle"/>
          </p:nvPr>
        </p:nvSpPr>
        <p:spPr/>
        <p:txBody>
          <a:bodyPr/>
          <a:lstStyle/>
          <a:p>
            <a:r>
              <a:rPr lang="en-US" dirty="0"/>
              <a:t/>
            </a:r>
            <a:br>
              <a:rPr lang="en-US" dirty="0"/>
            </a:br>
            <a:r>
              <a:rPr lang="en-US" dirty="0"/>
              <a:t>   Fuel for Storms</a:t>
            </a:r>
          </a:p>
        </p:txBody>
      </p:sp>
      <p:sp>
        <p:nvSpPr>
          <p:cNvPr id="3" name="Subtitle 2">
            <a:extLst>
              <a:ext uri="{FF2B5EF4-FFF2-40B4-BE49-F238E27FC236}">
                <a16:creationId xmlns:a16="http://schemas.microsoft.com/office/drawing/2014/main" id="{4F1B2AD7-BEC6-4C28-81B7-AD29DABF0C77}"/>
              </a:ext>
            </a:extLst>
          </p:cNvPr>
          <p:cNvSpPr>
            <a:spLocks noGrp="1"/>
          </p:cNvSpPr>
          <p:nvPr>
            <p:ph type="subTitle" idx="1"/>
          </p:nvPr>
        </p:nvSpPr>
        <p:spPr>
          <a:xfrm>
            <a:off x="844872" y="2573104"/>
            <a:ext cx="7403389" cy="1241822"/>
          </a:xfrm>
        </p:spPr>
        <p:txBody>
          <a:bodyPr>
            <a:noAutofit/>
          </a:bodyPr>
          <a:lstStyle/>
          <a:p>
            <a:r>
              <a:rPr lang="en-US" sz="3200" dirty="0"/>
              <a:t>What is different about </a:t>
            </a:r>
            <a:r>
              <a:rPr lang="en-US" sz="3200" dirty="0" smtClean="0"/>
              <a:t>a </a:t>
            </a:r>
            <a:r>
              <a:rPr lang="en-US" sz="3200" dirty="0"/>
              <a:t>sunny day and </a:t>
            </a:r>
            <a:r>
              <a:rPr lang="en-US" sz="3200" dirty="0" smtClean="0"/>
              <a:t>a </a:t>
            </a:r>
            <a:r>
              <a:rPr lang="en-US" sz="3200" dirty="0"/>
              <a:t>stormy day?</a:t>
            </a:r>
          </a:p>
        </p:txBody>
      </p:sp>
      <p:sp>
        <p:nvSpPr>
          <p:cNvPr id="4" name="Footer Placeholder 3">
            <a:extLst>
              <a:ext uri="{FF2B5EF4-FFF2-40B4-BE49-F238E27FC236}">
                <a16:creationId xmlns:a16="http://schemas.microsoft.com/office/drawing/2014/main" id="{A4F4B541-9A2B-0043-85A9-37D5759B47C8}"/>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pic>
        <p:nvPicPr>
          <p:cNvPr id="5" name="Picture 4">
            <a:extLst>
              <a:ext uri="{FF2B5EF4-FFF2-40B4-BE49-F238E27FC236}">
                <a16:creationId xmlns:a16="http://schemas.microsoft.com/office/drawing/2014/main" id="{5011C37C-F41C-CA4F-BF73-B5001A91888F}"/>
              </a:ext>
            </a:extLst>
          </p:cNvPr>
          <p:cNvPicPr>
            <a:picLocks noChangeAspect="1"/>
          </p:cNvPicPr>
          <p:nvPr/>
        </p:nvPicPr>
        <p:blipFill>
          <a:blip r:embed="rId3" cstate="print"/>
          <a:stretch>
            <a:fillRect/>
          </a:stretch>
        </p:blipFill>
        <p:spPr>
          <a:xfrm>
            <a:off x="1199826" y="1431726"/>
            <a:ext cx="1099109" cy="1097280"/>
          </a:xfrm>
          <a:prstGeom prst="rect">
            <a:avLst/>
          </a:prstGeom>
        </p:spPr>
      </p:pic>
    </p:spTree>
    <p:extLst>
      <p:ext uri="{BB962C8B-B14F-4D97-AF65-F5344CB8AC3E}">
        <p14:creationId xmlns:p14="http://schemas.microsoft.com/office/powerpoint/2010/main" val="329025530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8539" y="2525009"/>
            <a:ext cx="2161997" cy="1801664"/>
          </a:xfrm>
          <a:prstGeom prst="rect">
            <a:avLst/>
          </a:prstGeom>
        </p:spPr>
      </p:pic>
      <p:sp>
        <p:nvSpPr>
          <p:cNvPr id="2" name="Title 1">
            <a:extLst>
              <a:ext uri="{FF2B5EF4-FFF2-40B4-BE49-F238E27FC236}">
                <a16:creationId xmlns:a16="http://schemas.microsoft.com/office/drawing/2014/main" id="{16180AE8-B308-5842-A680-7978EE03766E}"/>
              </a:ext>
            </a:extLst>
          </p:cNvPr>
          <p:cNvSpPr>
            <a:spLocks noGrp="1"/>
          </p:cNvSpPr>
          <p:nvPr>
            <p:ph type="title"/>
          </p:nvPr>
        </p:nvSpPr>
        <p:spPr>
          <a:xfrm>
            <a:off x="338668" y="598527"/>
            <a:ext cx="8017809" cy="912345"/>
          </a:xfrm>
        </p:spPr>
        <p:txBody>
          <a:bodyPr/>
          <a:lstStyle/>
          <a:p>
            <a:r>
              <a:rPr lang="en-US" dirty="0"/>
              <a:t>Looking back</a:t>
            </a:r>
          </a:p>
        </p:txBody>
      </p:sp>
      <p:sp>
        <p:nvSpPr>
          <p:cNvPr id="3" name="Content Placeholder 2">
            <a:extLst>
              <a:ext uri="{FF2B5EF4-FFF2-40B4-BE49-F238E27FC236}">
                <a16:creationId xmlns:a16="http://schemas.microsoft.com/office/drawing/2014/main" id="{C53F90D4-5A1D-D542-94E6-872E79D77B4C}"/>
              </a:ext>
            </a:extLst>
          </p:cNvPr>
          <p:cNvSpPr>
            <a:spLocks noGrp="1"/>
          </p:cNvSpPr>
          <p:nvPr>
            <p:ph idx="1"/>
          </p:nvPr>
        </p:nvSpPr>
        <p:spPr>
          <a:xfrm>
            <a:off x="338668" y="1614791"/>
            <a:ext cx="8369984" cy="2711882"/>
          </a:xfrm>
        </p:spPr>
        <p:txBody>
          <a:bodyPr/>
          <a:lstStyle/>
          <a:p>
            <a:r>
              <a:rPr lang="en-US" sz="2400" dirty="0"/>
              <a:t>How does temperature relate to clouds and isolated storms forming?</a:t>
            </a:r>
          </a:p>
        </p:txBody>
      </p:sp>
      <p:sp>
        <p:nvSpPr>
          <p:cNvPr id="4" name="Footer Placeholder 3">
            <a:extLst>
              <a:ext uri="{FF2B5EF4-FFF2-40B4-BE49-F238E27FC236}">
                <a16:creationId xmlns:a16="http://schemas.microsoft.com/office/drawing/2014/main" id="{B5F6530F-FE36-8546-BD90-71BB5CABB2C8}"/>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9990" y="519833"/>
            <a:ext cx="5348662" cy="1069732"/>
          </a:xfrm>
          <a:prstGeom prst="rect">
            <a:avLst/>
          </a:prstGeom>
        </p:spPr>
      </p:pic>
    </p:spTree>
    <p:extLst>
      <p:ext uri="{BB962C8B-B14F-4D97-AF65-F5344CB8AC3E}">
        <p14:creationId xmlns:p14="http://schemas.microsoft.com/office/powerpoint/2010/main" val="6969547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0AE8-B308-5842-A680-7978EE03766E}"/>
              </a:ext>
            </a:extLst>
          </p:cNvPr>
          <p:cNvSpPr>
            <a:spLocks noGrp="1"/>
          </p:cNvSpPr>
          <p:nvPr>
            <p:ph type="title"/>
          </p:nvPr>
        </p:nvSpPr>
        <p:spPr>
          <a:xfrm>
            <a:off x="338668" y="731629"/>
            <a:ext cx="8017809" cy="912345"/>
          </a:xfrm>
        </p:spPr>
        <p:txBody>
          <a:bodyPr/>
          <a:lstStyle/>
          <a:p>
            <a:r>
              <a:rPr lang="en-US" dirty="0"/>
              <a:t>Looking </a:t>
            </a:r>
            <a:r>
              <a:rPr lang="en-US" dirty="0" smtClean="0"/>
              <a:t>forward</a:t>
            </a:r>
            <a:r>
              <a:rPr lang="en-US" dirty="0"/>
              <a:t>: Brainstorm</a:t>
            </a:r>
          </a:p>
        </p:txBody>
      </p:sp>
      <p:sp>
        <p:nvSpPr>
          <p:cNvPr id="3" name="Content Placeholder 2">
            <a:extLst>
              <a:ext uri="{FF2B5EF4-FFF2-40B4-BE49-F238E27FC236}">
                <a16:creationId xmlns:a16="http://schemas.microsoft.com/office/drawing/2014/main" id="{C53F90D4-5A1D-D542-94E6-872E79D77B4C}"/>
              </a:ext>
            </a:extLst>
          </p:cNvPr>
          <p:cNvSpPr>
            <a:spLocks noGrp="1"/>
          </p:cNvSpPr>
          <p:nvPr>
            <p:ph idx="1"/>
          </p:nvPr>
        </p:nvSpPr>
        <p:spPr>
          <a:xfrm>
            <a:off x="338668" y="1643974"/>
            <a:ext cx="8369984" cy="2743200"/>
          </a:xfrm>
        </p:spPr>
        <p:txBody>
          <a:bodyPr/>
          <a:lstStyle/>
          <a:p>
            <a:r>
              <a:rPr lang="en-US" sz="2400" dirty="0"/>
              <a:t>How can one day be warm and sunny, while the next day is still warm but with an isolated storm? What is different about the two days?</a:t>
            </a:r>
          </a:p>
          <a:p>
            <a:pPr marL="0" indent="0">
              <a:buNone/>
            </a:pPr>
            <a:endParaRPr lang="en-US" sz="2400" dirty="0"/>
          </a:p>
          <a:p>
            <a:r>
              <a:rPr lang="en-US" sz="2400" dirty="0"/>
              <a:t>What weather measurements might help to answer these questions? </a:t>
            </a:r>
          </a:p>
          <a:p>
            <a:endParaRPr lang="en-US" dirty="0"/>
          </a:p>
        </p:txBody>
      </p:sp>
      <p:sp>
        <p:nvSpPr>
          <p:cNvPr id="4" name="Footer Placeholder 3">
            <a:extLst>
              <a:ext uri="{FF2B5EF4-FFF2-40B4-BE49-F238E27FC236}">
                <a16:creationId xmlns:a16="http://schemas.microsoft.com/office/drawing/2014/main" id="{AFE818EC-5388-3847-9457-0CF0E47248DF}"/>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spTree>
    <p:extLst>
      <p:ext uri="{BB962C8B-B14F-4D97-AF65-F5344CB8AC3E}">
        <p14:creationId xmlns:p14="http://schemas.microsoft.com/office/powerpoint/2010/main" val="31254205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0AE8-B308-5842-A680-7978EE03766E}"/>
              </a:ext>
            </a:extLst>
          </p:cNvPr>
          <p:cNvSpPr>
            <a:spLocks noGrp="1"/>
          </p:cNvSpPr>
          <p:nvPr>
            <p:ph type="title"/>
          </p:nvPr>
        </p:nvSpPr>
        <p:spPr>
          <a:xfrm>
            <a:off x="338668" y="209422"/>
            <a:ext cx="8017809" cy="912345"/>
          </a:xfrm>
        </p:spPr>
        <p:txBody>
          <a:bodyPr>
            <a:normAutofit fontScale="90000"/>
          </a:bodyPr>
          <a:lstStyle/>
          <a:p>
            <a:r>
              <a:rPr lang="en-US" dirty="0"/>
              <a:t>Investigation: Sunny </a:t>
            </a:r>
            <a:r>
              <a:rPr lang="en-US" dirty="0" smtClean="0"/>
              <a:t>Day </a:t>
            </a:r>
            <a:r>
              <a:rPr lang="en-US" dirty="0"/>
              <a:t>and Stormy Day</a:t>
            </a:r>
          </a:p>
        </p:txBody>
      </p:sp>
      <p:sp>
        <p:nvSpPr>
          <p:cNvPr id="3" name="Content Placeholder 2">
            <a:extLst>
              <a:ext uri="{FF2B5EF4-FFF2-40B4-BE49-F238E27FC236}">
                <a16:creationId xmlns:a16="http://schemas.microsoft.com/office/drawing/2014/main" id="{C53F90D4-5A1D-D542-94E6-872E79D77B4C}"/>
              </a:ext>
            </a:extLst>
          </p:cNvPr>
          <p:cNvSpPr>
            <a:spLocks noGrp="1"/>
          </p:cNvSpPr>
          <p:nvPr>
            <p:ph idx="1"/>
          </p:nvPr>
        </p:nvSpPr>
        <p:spPr>
          <a:xfrm>
            <a:off x="338668" y="953311"/>
            <a:ext cx="8464864" cy="925451"/>
          </a:xfrm>
        </p:spPr>
        <p:txBody>
          <a:bodyPr/>
          <a:lstStyle/>
          <a:p>
            <a:pPr marL="0" indent="0">
              <a:buNone/>
            </a:pPr>
            <a:r>
              <a:rPr lang="en-US" sz="2400" dirty="0">
                <a:solidFill>
                  <a:srgbClr val="0070C0"/>
                </a:solidFill>
                <a:latin typeface="Montserrat SemiBold" panose="00000700000000000000" pitchFamily="2" charset="0"/>
              </a:rPr>
              <a:t>Step 1: </a:t>
            </a:r>
            <a:r>
              <a:rPr lang="en-US" sz="2400" dirty="0"/>
              <a:t>Compare air temperatures on a sunny day and a stormy day.</a:t>
            </a:r>
          </a:p>
          <a:p>
            <a:pPr marL="0" indent="0">
              <a:buNone/>
            </a:pPr>
            <a:r>
              <a:rPr lang="en-US" sz="2000" dirty="0"/>
              <a:t>	           Sunny Day		</a:t>
            </a:r>
            <a:r>
              <a:rPr lang="en-US" sz="2000" dirty="0" smtClean="0"/>
              <a:t>	Stormy </a:t>
            </a:r>
            <a:r>
              <a:rPr lang="en-US" sz="2000" dirty="0"/>
              <a:t>Day</a:t>
            </a:r>
          </a:p>
        </p:txBody>
      </p:sp>
      <p:pic>
        <p:nvPicPr>
          <p:cNvPr id="4" name="image4.jpg">
            <a:extLst>
              <a:ext uri="{FF2B5EF4-FFF2-40B4-BE49-F238E27FC236}">
                <a16:creationId xmlns:a16="http://schemas.microsoft.com/office/drawing/2014/main" id="{7345C0AF-1765-9B48-AD75-71D41023193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83690" y="2107023"/>
            <a:ext cx="3990361" cy="2660241"/>
          </a:xfrm>
          <a:prstGeom prst="rect">
            <a:avLst/>
          </a:prstGeom>
          <a:ln/>
        </p:spPr>
      </p:pic>
      <p:pic>
        <p:nvPicPr>
          <p:cNvPr id="5" name="image31.jpg">
            <a:extLst>
              <a:ext uri="{FF2B5EF4-FFF2-40B4-BE49-F238E27FC236}">
                <a16:creationId xmlns:a16="http://schemas.microsoft.com/office/drawing/2014/main" id="{0F65F682-A3F5-2B43-AF02-A9161FE4E4A7}"/>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4708397" y="2107023"/>
            <a:ext cx="3960138" cy="2640092"/>
          </a:xfrm>
          <a:prstGeom prst="rect">
            <a:avLst/>
          </a:prstGeom>
          <a:ln/>
        </p:spPr>
      </p:pic>
      <p:sp>
        <p:nvSpPr>
          <p:cNvPr id="6" name="Footer Placeholder 5">
            <a:extLst>
              <a:ext uri="{FF2B5EF4-FFF2-40B4-BE49-F238E27FC236}">
                <a16:creationId xmlns:a16="http://schemas.microsoft.com/office/drawing/2014/main" id="{C425B6A6-EB1F-A243-8263-D55FE49BD1E8}"/>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spTree>
    <p:extLst>
      <p:ext uri="{BB962C8B-B14F-4D97-AF65-F5344CB8AC3E}">
        <p14:creationId xmlns:p14="http://schemas.microsoft.com/office/powerpoint/2010/main" val="28808557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0AE8-B308-5842-A680-7978EE03766E}"/>
              </a:ext>
            </a:extLst>
          </p:cNvPr>
          <p:cNvSpPr>
            <a:spLocks noGrp="1"/>
          </p:cNvSpPr>
          <p:nvPr>
            <p:ph type="title"/>
          </p:nvPr>
        </p:nvSpPr>
        <p:spPr>
          <a:xfrm>
            <a:off x="262810" y="-15049"/>
            <a:ext cx="8017809" cy="912345"/>
          </a:xfrm>
        </p:spPr>
        <p:txBody>
          <a:bodyPr>
            <a:normAutofit fontScale="90000"/>
          </a:bodyPr>
          <a:lstStyle/>
          <a:p>
            <a:r>
              <a:rPr lang="en-US" dirty="0"/>
              <a:t>Investigation: Sunny </a:t>
            </a:r>
            <a:r>
              <a:rPr lang="en-US" dirty="0" smtClean="0"/>
              <a:t>Day </a:t>
            </a:r>
            <a:r>
              <a:rPr lang="en-US" dirty="0"/>
              <a:t>and Stormy Day</a:t>
            </a:r>
          </a:p>
        </p:txBody>
      </p:sp>
      <p:sp>
        <p:nvSpPr>
          <p:cNvPr id="3" name="Content Placeholder 2">
            <a:extLst>
              <a:ext uri="{FF2B5EF4-FFF2-40B4-BE49-F238E27FC236}">
                <a16:creationId xmlns:a16="http://schemas.microsoft.com/office/drawing/2014/main" id="{C53F90D4-5A1D-D542-94E6-872E79D77B4C}"/>
              </a:ext>
            </a:extLst>
          </p:cNvPr>
          <p:cNvSpPr>
            <a:spLocks noGrp="1"/>
          </p:cNvSpPr>
          <p:nvPr>
            <p:ph idx="1"/>
          </p:nvPr>
        </p:nvSpPr>
        <p:spPr>
          <a:xfrm>
            <a:off x="338668" y="766669"/>
            <a:ext cx="8369984" cy="4351338"/>
          </a:xfrm>
        </p:spPr>
        <p:txBody>
          <a:bodyPr/>
          <a:lstStyle/>
          <a:p>
            <a:pPr marL="0" indent="0">
              <a:buNone/>
            </a:pPr>
            <a:r>
              <a:rPr lang="en-US" sz="2400" dirty="0">
                <a:solidFill>
                  <a:srgbClr val="0070C0"/>
                </a:solidFill>
                <a:latin typeface="Montserrat SemiBold" panose="00000700000000000000" pitchFamily="2" charset="0"/>
              </a:rPr>
              <a:t>Step 2: </a:t>
            </a:r>
            <a:r>
              <a:rPr lang="en-US" sz="2400" dirty="0"/>
              <a:t>Compare the humidity on a sunny day and a </a:t>
            </a:r>
            <a:r>
              <a:rPr lang="en-US" sz="2400" dirty="0" smtClean="0"/>
              <a:t>stormy </a:t>
            </a:r>
            <a:r>
              <a:rPr lang="en-US" sz="2400" dirty="0"/>
              <a:t>day.</a:t>
            </a:r>
          </a:p>
          <a:p>
            <a:pPr marL="0" indent="0" algn="ctr">
              <a:buNone/>
            </a:pPr>
            <a:r>
              <a:rPr lang="en-US" i="1" dirty="0"/>
              <a:t>*</a:t>
            </a:r>
            <a:r>
              <a:rPr lang="en-US" sz="1800" i="1" dirty="0"/>
              <a:t>Humidity is the amount of water vapor in the air</a:t>
            </a:r>
          </a:p>
          <a:p>
            <a:pPr marL="0" indent="0">
              <a:buNone/>
            </a:pPr>
            <a:r>
              <a:rPr lang="en-US" sz="1900" dirty="0"/>
              <a:t>	 </a:t>
            </a:r>
            <a:r>
              <a:rPr lang="en-US" sz="1900" dirty="0" smtClean="0"/>
              <a:t>       </a:t>
            </a:r>
            <a:r>
              <a:rPr lang="en-US" sz="1900" dirty="0"/>
              <a:t>Sunny day				 </a:t>
            </a:r>
            <a:r>
              <a:rPr lang="en-US" sz="1900" dirty="0" smtClean="0"/>
              <a:t>  </a:t>
            </a:r>
            <a:r>
              <a:rPr lang="en-US" sz="1900" dirty="0"/>
              <a:t>Stormy day</a:t>
            </a:r>
          </a:p>
          <a:p>
            <a:pPr marL="0" indent="0">
              <a:buNone/>
            </a:pPr>
            <a:endParaRPr lang="en-US" dirty="0"/>
          </a:p>
        </p:txBody>
      </p:sp>
      <p:pic>
        <p:nvPicPr>
          <p:cNvPr id="6" name="image14.jpg">
            <a:extLst>
              <a:ext uri="{FF2B5EF4-FFF2-40B4-BE49-F238E27FC236}">
                <a16:creationId xmlns:a16="http://schemas.microsoft.com/office/drawing/2014/main" id="{35EF9122-8605-E74A-A452-087937E8E147}"/>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15340" y="2154405"/>
            <a:ext cx="4227195" cy="2818130"/>
          </a:xfrm>
          <a:prstGeom prst="rect">
            <a:avLst/>
          </a:prstGeom>
          <a:ln/>
        </p:spPr>
      </p:pic>
      <p:pic>
        <p:nvPicPr>
          <p:cNvPr id="7" name="image12.jpg">
            <a:extLst>
              <a:ext uri="{FF2B5EF4-FFF2-40B4-BE49-F238E27FC236}">
                <a16:creationId xmlns:a16="http://schemas.microsoft.com/office/drawing/2014/main" id="{6150BEA8-06DD-0447-BA5A-AE54921FB769}"/>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4577061" y="2154405"/>
            <a:ext cx="4227195" cy="2818130"/>
          </a:xfrm>
          <a:prstGeom prst="rect">
            <a:avLst/>
          </a:prstGeom>
          <a:ln/>
        </p:spPr>
      </p:pic>
      <p:sp>
        <p:nvSpPr>
          <p:cNvPr id="4" name="Footer Placeholder 3">
            <a:extLst>
              <a:ext uri="{FF2B5EF4-FFF2-40B4-BE49-F238E27FC236}">
                <a16:creationId xmlns:a16="http://schemas.microsoft.com/office/drawing/2014/main" id="{80D779DA-6E3C-484E-BA7E-EF55E4104DB9}"/>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spTree>
    <p:extLst>
      <p:ext uri="{BB962C8B-B14F-4D97-AF65-F5344CB8AC3E}">
        <p14:creationId xmlns:p14="http://schemas.microsoft.com/office/powerpoint/2010/main" val="18532952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0AE8-B308-5842-A680-7978EE03766E}"/>
              </a:ext>
            </a:extLst>
          </p:cNvPr>
          <p:cNvSpPr>
            <a:spLocks noGrp="1"/>
          </p:cNvSpPr>
          <p:nvPr>
            <p:ph type="title"/>
          </p:nvPr>
        </p:nvSpPr>
        <p:spPr>
          <a:xfrm>
            <a:off x="338669" y="356963"/>
            <a:ext cx="8017809" cy="912345"/>
          </a:xfrm>
        </p:spPr>
        <p:txBody>
          <a:bodyPr/>
          <a:lstStyle/>
          <a:p>
            <a:r>
              <a:rPr lang="en-US" dirty="0"/>
              <a:t>Looking back</a:t>
            </a:r>
          </a:p>
        </p:txBody>
      </p:sp>
      <p:sp>
        <p:nvSpPr>
          <p:cNvPr id="3" name="Content Placeholder 2">
            <a:extLst>
              <a:ext uri="{FF2B5EF4-FFF2-40B4-BE49-F238E27FC236}">
                <a16:creationId xmlns:a16="http://schemas.microsoft.com/office/drawing/2014/main" id="{C53F90D4-5A1D-D542-94E6-872E79D77B4C}"/>
              </a:ext>
            </a:extLst>
          </p:cNvPr>
          <p:cNvSpPr>
            <a:spLocks noGrp="1"/>
          </p:cNvSpPr>
          <p:nvPr>
            <p:ph idx="1"/>
          </p:nvPr>
        </p:nvSpPr>
        <p:spPr>
          <a:xfrm>
            <a:off x="638176" y="2198914"/>
            <a:ext cx="4318226" cy="2202570"/>
          </a:xfrm>
        </p:spPr>
        <p:txBody>
          <a:bodyPr/>
          <a:lstStyle/>
          <a:p>
            <a:pPr marL="0" indent="0">
              <a:buNone/>
            </a:pPr>
            <a:r>
              <a:rPr lang="en-US" sz="2400" dirty="0"/>
              <a:t>What questions did we want to investigate on the Driving Question Board?</a:t>
            </a:r>
          </a:p>
        </p:txBody>
      </p:sp>
      <p:sp>
        <p:nvSpPr>
          <p:cNvPr id="4" name="Footer Placeholder 3">
            <a:extLst>
              <a:ext uri="{FF2B5EF4-FFF2-40B4-BE49-F238E27FC236}">
                <a16:creationId xmlns:a16="http://schemas.microsoft.com/office/drawing/2014/main" id="{49501D9A-210A-084E-9E2B-3042799B865D}"/>
              </a:ext>
            </a:extLst>
          </p:cNvPr>
          <p:cNvSpPr>
            <a:spLocks noGrp="1"/>
          </p:cNvSpPr>
          <p:nvPr>
            <p:ph type="ftr" sz="quarter" idx="11"/>
          </p:nvPr>
        </p:nvSpPr>
        <p:spPr>
          <a:xfrm>
            <a:off x="638174" y="4767264"/>
            <a:ext cx="3877841" cy="376236"/>
          </a:xfrm>
        </p:spPr>
        <p:txBody>
          <a:bodyPr/>
          <a:lstStyle/>
          <a:p>
            <a:pPr>
              <a:defRPr/>
            </a:pPr>
            <a:r>
              <a:rPr lang="en-US" dirty="0"/>
              <a:t>© 2019 University Corporation for Atmospheric Research. All Rights Reserved </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25562">
            <a:off x="5211632" y="1339970"/>
            <a:ext cx="2013816" cy="335344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9990" y="285255"/>
            <a:ext cx="5348662" cy="1069732"/>
          </a:xfrm>
          <a:prstGeom prst="rect">
            <a:avLst/>
          </a:prstGeom>
        </p:spPr>
      </p:pic>
    </p:spTree>
    <p:extLst>
      <p:ext uri="{BB962C8B-B14F-4D97-AF65-F5344CB8AC3E}">
        <p14:creationId xmlns:p14="http://schemas.microsoft.com/office/powerpoint/2010/main" val="2982628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0AE8-B308-5842-A680-7978EE03766E}"/>
              </a:ext>
            </a:extLst>
          </p:cNvPr>
          <p:cNvSpPr>
            <a:spLocks noGrp="1"/>
          </p:cNvSpPr>
          <p:nvPr>
            <p:ph type="title"/>
          </p:nvPr>
        </p:nvSpPr>
        <p:spPr>
          <a:xfrm>
            <a:off x="338668" y="467558"/>
            <a:ext cx="8017809" cy="912345"/>
          </a:xfrm>
        </p:spPr>
        <p:txBody>
          <a:bodyPr/>
          <a:lstStyle/>
          <a:p>
            <a:r>
              <a:rPr lang="en-US" dirty="0"/>
              <a:t>Making sense</a:t>
            </a:r>
          </a:p>
        </p:txBody>
      </p:sp>
      <p:sp>
        <p:nvSpPr>
          <p:cNvPr id="3" name="Content Placeholder 2">
            <a:extLst>
              <a:ext uri="{FF2B5EF4-FFF2-40B4-BE49-F238E27FC236}">
                <a16:creationId xmlns:a16="http://schemas.microsoft.com/office/drawing/2014/main" id="{C53F90D4-5A1D-D542-94E6-872E79D77B4C}"/>
              </a:ext>
            </a:extLst>
          </p:cNvPr>
          <p:cNvSpPr>
            <a:spLocks noGrp="1"/>
          </p:cNvSpPr>
          <p:nvPr>
            <p:ph idx="1"/>
          </p:nvPr>
        </p:nvSpPr>
        <p:spPr>
          <a:xfrm>
            <a:off x="338668" y="1572321"/>
            <a:ext cx="8369984" cy="2810107"/>
          </a:xfrm>
        </p:spPr>
        <p:txBody>
          <a:bodyPr/>
          <a:lstStyle/>
          <a:p>
            <a:pPr marL="0" indent="0">
              <a:buNone/>
            </a:pPr>
            <a:r>
              <a:rPr lang="en-US" sz="2400" dirty="0"/>
              <a:t>When did the rain happen?</a:t>
            </a:r>
          </a:p>
          <a:p>
            <a:pPr marL="0" indent="0">
              <a:buNone/>
            </a:pPr>
            <a:endParaRPr lang="en-US" dirty="0"/>
          </a:p>
          <a:p>
            <a:pPr lvl="1"/>
            <a:r>
              <a:rPr lang="en-US" sz="2100" dirty="0"/>
              <a:t>What were the temperature and humidity conditions that led to the rain event?</a:t>
            </a:r>
          </a:p>
          <a:p>
            <a:pPr lvl="1"/>
            <a:r>
              <a:rPr lang="en-US" sz="2100" dirty="0"/>
              <a:t>Describe the temperature and humidity </a:t>
            </a:r>
            <a:r>
              <a:rPr lang="en-US" sz="2100" i="1" dirty="0"/>
              <a:t>before</a:t>
            </a:r>
            <a:r>
              <a:rPr lang="en-US" sz="2100" dirty="0"/>
              <a:t>, </a:t>
            </a:r>
            <a:r>
              <a:rPr lang="en-US" sz="2100" i="1" dirty="0"/>
              <a:t>during</a:t>
            </a:r>
            <a:r>
              <a:rPr lang="en-US" sz="2100" dirty="0"/>
              <a:t>, and </a:t>
            </a:r>
            <a:r>
              <a:rPr lang="en-US" sz="2100" i="1" dirty="0"/>
              <a:t>after</a:t>
            </a:r>
            <a:r>
              <a:rPr lang="en-US" sz="2100" dirty="0"/>
              <a:t> the storm.</a:t>
            </a:r>
          </a:p>
          <a:p>
            <a:pPr marL="0" indent="0">
              <a:buNone/>
            </a:pPr>
            <a:endParaRPr lang="en-US" dirty="0"/>
          </a:p>
        </p:txBody>
      </p:sp>
      <p:sp>
        <p:nvSpPr>
          <p:cNvPr id="4" name="Footer Placeholder 3">
            <a:extLst>
              <a:ext uri="{FF2B5EF4-FFF2-40B4-BE49-F238E27FC236}">
                <a16:creationId xmlns:a16="http://schemas.microsoft.com/office/drawing/2014/main" id="{B66B5915-5F65-C047-A884-3ADC17BB46D4}"/>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spTree>
    <p:extLst>
      <p:ext uri="{BB962C8B-B14F-4D97-AF65-F5344CB8AC3E}">
        <p14:creationId xmlns:p14="http://schemas.microsoft.com/office/powerpoint/2010/main" val="18893363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306A20B-F14B-924F-A1D4-BBD1B422604B}"/>
              </a:ext>
            </a:extLst>
          </p:cNvPr>
          <p:cNvPicPr>
            <a:picLocks noChangeAspect="1"/>
          </p:cNvPicPr>
          <p:nvPr/>
        </p:nvPicPr>
        <p:blipFill>
          <a:blip r:embed="rId3" cstate="print"/>
          <a:stretch>
            <a:fillRect/>
          </a:stretch>
        </p:blipFill>
        <p:spPr>
          <a:xfrm>
            <a:off x="6712085" y="920985"/>
            <a:ext cx="2055170" cy="1096262"/>
          </a:xfrm>
          <a:prstGeom prst="rect">
            <a:avLst/>
          </a:prstGeom>
        </p:spPr>
      </p:pic>
      <p:sp>
        <p:nvSpPr>
          <p:cNvPr id="2" name="Title 1">
            <a:extLst>
              <a:ext uri="{FF2B5EF4-FFF2-40B4-BE49-F238E27FC236}">
                <a16:creationId xmlns:a16="http://schemas.microsoft.com/office/drawing/2014/main" id="{16180AE8-B308-5842-A680-7978EE03766E}"/>
              </a:ext>
            </a:extLst>
          </p:cNvPr>
          <p:cNvSpPr>
            <a:spLocks noGrp="1"/>
          </p:cNvSpPr>
          <p:nvPr>
            <p:ph type="title"/>
          </p:nvPr>
        </p:nvSpPr>
        <p:spPr>
          <a:xfrm>
            <a:off x="338668" y="690584"/>
            <a:ext cx="8017809" cy="912345"/>
          </a:xfrm>
        </p:spPr>
        <p:txBody>
          <a:bodyPr/>
          <a:lstStyle/>
          <a:p>
            <a:r>
              <a:rPr lang="en-US" dirty="0"/>
              <a:t>Conclusion</a:t>
            </a:r>
          </a:p>
        </p:txBody>
      </p:sp>
      <p:sp>
        <p:nvSpPr>
          <p:cNvPr id="3" name="Content Placeholder 2">
            <a:extLst>
              <a:ext uri="{FF2B5EF4-FFF2-40B4-BE49-F238E27FC236}">
                <a16:creationId xmlns:a16="http://schemas.microsoft.com/office/drawing/2014/main" id="{C53F90D4-5A1D-D542-94E6-872E79D77B4C}"/>
              </a:ext>
            </a:extLst>
          </p:cNvPr>
          <p:cNvSpPr>
            <a:spLocks noGrp="1"/>
          </p:cNvSpPr>
          <p:nvPr>
            <p:ph idx="1"/>
          </p:nvPr>
        </p:nvSpPr>
        <p:spPr>
          <a:xfrm>
            <a:off x="338668" y="1761893"/>
            <a:ext cx="8369984" cy="2687444"/>
          </a:xfrm>
        </p:spPr>
        <p:txBody>
          <a:bodyPr/>
          <a:lstStyle/>
          <a:p>
            <a:pPr marL="0" indent="0">
              <a:buNone/>
            </a:pPr>
            <a:r>
              <a:rPr lang="en-US" sz="2400" dirty="0"/>
              <a:t>What discoveries did your class make about the stormy day? </a:t>
            </a:r>
          </a:p>
          <a:p>
            <a:pPr marL="0" indent="0">
              <a:buNone/>
            </a:pPr>
            <a:endParaRPr lang="en-US" sz="2400" dirty="0"/>
          </a:p>
          <a:p>
            <a:pPr lvl="1"/>
            <a:r>
              <a:rPr lang="en-US" sz="2100" dirty="0"/>
              <a:t>Share these ideas and record them in the </a:t>
            </a:r>
            <a:r>
              <a:rPr lang="en-US" sz="2100" dirty="0">
                <a:solidFill>
                  <a:srgbClr val="0070C0"/>
                </a:solidFill>
                <a:latin typeface="Montserrat SemiBold" panose="00000700000000000000" pitchFamily="2" charset="0"/>
              </a:rPr>
              <a:t>Model Idea Tracker</a:t>
            </a:r>
            <a:r>
              <a:rPr lang="en-US" sz="2100" dirty="0">
                <a:solidFill>
                  <a:srgbClr val="0070C0"/>
                </a:solidFill>
              </a:rPr>
              <a:t>.</a:t>
            </a:r>
          </a:p>
          <a:p>
            <a:pPr marL="0" indent="0">
              <a:buNone/>
            </a:pPr>
            <a:endParaRPr lang="en-US" dirty="0"/>
          </a:p>
        </p:txBody>
      </p:sp>
      <p:sp>
        <p:nvSpPr>
          <p:cNvPr id="4" name="Footer Placeholder 3">
            <a:extLst>
              <a:ext uri="{FF2B5EF4-FFF2-40B4-BE49-F238E27FC236}">
                <a16:creationId xmlns:a16="http://schemas.microsoft.com/office/drawing/2014/main" id="{DDE08600-83B1-CC41-BE41-A486E852522A}"/>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pic>
        <p:nvPicPr>
          <p:cNvPr id="5" name="Picture 4">
            <a:extLst>
              <a:ext uri="{FF2B5EF4-FFF2-40B4-BE49-F238E27FC236}">
                <a16:creationId xmlns:a16="http://schemas.microsoft.com/office/drawing/2014/main" id="{29457B57-0898-994E-AF6F-B60128E8F49A}"/>
              </a:ext>
            </a:extLst>
          </p:cNvPr>
          <p:cNvPicPr>
            <a:picLocks noChangeAspect="1"/>
          </p:cNvPicPr>
          <p:nvPr/>
        </p:nvPicPr>
        <p:blipFill>
          <a:blip r:embed="rId4" cstate="print"/>
          <a:stretch>
            <a:fillRect/>
          </a:stretch>
        </p:blipFill>
        <p:spPr>
          <a:xfrm>
            <a:off x="6712085" y="-82885"/>
            <a:ext cx="2299767" cy="1533177"/>
          </a:xfrm>
          <a:prstGeom prst="rect">
            <a:avLst/>
          </a:prstGeom>
        </p:spPr>
      </p:pic>
    </p:spTree>
    <p:extLst>
      <p:ext uri="{BB962C8B-B14F-4D97-AF65-F5344CB8AC3E}">
        <p14:creationId xmlns:p14="http://schemas.microsoft.com/office/powerpoint/2010/main" val="42070000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0AE8-B308-5842-A680-7978EE03766E}"/>
              </a:ext>
            </a:extLst>
          </p:cNvPr>
          <p:cNvSpPr>
            <a:spLocks noGrp="1"/>
          </p:cNvSpPr>
          <p:nvPr>
            <p:ph type="title"/>
          </p:nvPr>
        </p:nvSpPr>
        <p:spPr>
          <a:xfrm>
            <a:off x="338668" y="537314"/>
            <a:ext cx="8017809" cy="912345"/>
          </a:xfrm>
        </p:spPr>
        <p:txBody>
          <a:bodyPr/>
          <a:lstStyle/>
          <a:p>
            <a:r>
              <a:rPr lang="en-US" dirty="0"/>
              <a:t>Next steps</a:t>
            </a:r>
          </a:p>
        </p:txBody>
      </p:sp>
      <p:sp>
        <p:nvSpPr>
          <p:cNvPr id="3" name="Content Placeholder 2">
            <a:extLst>
              <a:ext uri="{FF2B5EF4-FFF2-40B4-BE49-F238E27FC236}">
                <a16:creationId xmlns:a16="http://schemas.microsoft.com/office/drawing/2014/main" id="{C53F90D4-5A1D-D542-94E6-872E79D77B4C}"/>
              </a:ext>
            </a:extLst>
          </p:cNvPr>
          <p:cNvSpPr>
            <a:spLocks noGrp="1"/>
          </p:cNvSpPr>
          <p:nvPr>
            <p:ph idx="1"/>
          </p:nvPr>
        </p:nvSpPr>
        <p:spPr>
          <a:xfrm>
            <a:off x="338668" y="1449659"/>
            <a:ext cx="8369984" cy="3010829"/>
          </a:xfrm>
        </p:spPr>
        <p:txBody>
          <a:bodyPr/>
          <a:lstStyle/>
          <a:p>
            <a:pPr marL="0" indent="0">
              <a:buNone/>
            </a:pPr>
            <a:r>
              <a:rPr lang="en-US" sz="2400" dirty="0"/>
              <a:t>If we created a system with warm temperatures and lots of moisture, it would rain. But if we didn’t have warm temperatures or enough moisture, do you think it would rain or not?</a:t>
            </a:r>
          </a:p>
          <a:p>
            <a:pPr lvl="1"/>
            <a:endParaRPr lang="en-US" sz="2100" dirty="0"/>
          </a:p>
          <a:p>
            <a:pPr lvl="1"/>
            <a:r>
              <a:rPr lang="en-US" sz="2100" dirty="0"/>
              <a:t>Next we will try it out and see what </a:t>
            </a:r>
            <a:r>
              <a:rPr lang="en-US" sz="2100" dirty="0" smtClean="0"/>
              <a:t>happens.</a:t>
            </a:r>
            <a:endParaRPr lang="en-US" sz="2100" dirty="0"/>
          </a:p>
          <a:p>
            <a:endParaRPr lang="en-US" dirty="0"/>
          </a:p>
        </p:txBody>
      </p:sp>
      <p:sp>
        <p:nvSpPr>
          <p:cNvPr id="4" name="Footer Placeholder 3">
            <a:extLst>
              <a:ext uri="{FF2B5EF4-FFF2-40B4-BE49-F238E27FC236}">
                <a16:creationId xmlns:a16="http://schemas.microsoft.com/office/drawing/2014/main" id="{BCC3821A-16CB-2F45-8FB6-311301758998}"/>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spTree>
    <p:extLst>
      <p:ext uri="{BB962C8B-B14F-4D97-AF65-F5344CB8AC3E}">
        <p14:creationId xmlns:p14="http://schemas.microsoft.com/office/powerpoint/2010/main" val="383838429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0AE8-B308-5842-A680-7978EE03766E}"/>
              </a:ext>
            </a:extLst>
          </p:cNvPr>
          <p:cNvSpPr>
            <a:spLocks noGrp="1"/>
          </p:cNvSpPr>
          <p:nvPr>
            <p:ph type="title"/>
          </p:nvPr>
        </p:nvSpPr>
        <p:spPr>
          <a:xfrm>
            <a:off x="338668" y="512165"/>
            <a:ext cx="8017809" cy="912345"/>
          </a:xfrm>
        </p:spPr>
        <p:txBody>
          <a:bodyPr/>
          <a:lstStyle/>
          <a:p>
            <a:r>
              <a:rPr lang="en-US" dirty="0"/>
              <a:t>Looking back</a:t>
            </a:r>
          </a:p>
        </p:txBody>
      </p:sp>
      <p:sp>
        <p:nvSpPr>
          <p:cNvPr id="3" name="Content Placeholder 2">
            <a:extLst>
              <a:ext uri="{FF2B5EF4-FFF2-40B4-BE49-F238E27FC236}">
                <a16:creationId xmlns:a16="http://schemas.microsoft.com/office/drawing/2014/main" id="{C53F90D4-5A1D-D542-94E6-872E79D77B4C}"/>
              </a:ext>
            </a:extLst>
          </p:cNvPr>
          <p:cNvSpPr>
            <a:spLocks noGrp="1"/>
          </p:cNvSpPr>
          <p:nvPr>
            <p:ph idx="1"/>
          </p:nvPr>
        </p:nvSpPr>
        <p:spPr>
          <a:xfrm>
            <a:off x="338668" y="1605776"/>
            <a:ext cx="8369984" cy="2798956"/>
          </a:xfrm>
        </p:spPr>
        <p:txBody>
          <a:bodyPr/>
          <a:lstStyle/>
          <a:p>
            <a:pPr marL="0" indent="0">
              <a:buNone/>
            </a:pPr>
            <a:r>
              <a:rPr lang="en-US" sz="2400" dirty="0"/>
              <a:t>What did we figure out about temperature and humidity patterns for a sunny day compared to a stormy day?</a:t>
            </a:r>
          </a:p>
          <a:p>
            <a:endParaRPr lang="en-US" sz="2400" dirty="0"/>
          </a:p>
          <a:p>
            <a:pPr lvl="1"/>
            <a:r>
              <a:rPr lang="en-US" sz="2100" dirty="0"/>
              <a:t>Discuss with a partner</a:t>
            </a:r>
          </a:p>
          <a:p>
            <a:pPr marL="0" indent="0">
              <a:buNone/>
            </a:pPr>
            <a:endParaRPr lang="en-US" dirty="0"/>
          </a:p>
        </p:txBody>
      </p:sp>
      <p:sp>
        <p:nvSpPr>
          <p:cNvPr id="4" name="Footer Placeholder 3">
            <a:extLst>
              <a:ext uri="{FF2B5EF4-FFF2-40B4-BE49-F238E27FC236}">
                <a16:creationId xmlns:a16="http://schemas.microsoft.com/office/drawing/2014/main" id="{0EA4CBA4-E445-F34E-89E9-1C222F4A4A91}"/>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9990" y="433471"/>
            <a:ext cx="5348662" cy="1069732"/>
          </a:xfrm>
          <a:prstGeom prst="rect">
            <a:avLst/>
          </a:prstGeom>
        </p:spPr>
      </p:pic>
    </p:spTree>
    <p:extLst>
      <p:ext uri="{BB962C8B-B14F-4D97-AF65-F5344CB8AC3E}">
        <p14:creationId xmlns:p14="http://schemas.microsoft.com/office/powerpoint/2010/main" val="229872446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0AE8-B308-5842-A680-7978EE03766E}"/>
              </a:ext>
            </a:extLst>
          </p:cNvPr>
          <p:cNvSpPr>
            <a:spLocks noGrp="1"/>
          </p:cNvSpPr>
          <p:nvPr>
            <p:ph type="title"/>
          </p:nvPr>
        </p:nvSpPr>
        <p:spPr>
          <a:xfrm>
            <a:off x="338668" y="294715"/>
            <a:ext cx="8017809" cy="912345"/>
          </a:xfrm>
        </p:spPr>
        <p:txBody>
          <a:bodyPr/>
          <a:lstStyle/>
          <a:p>
            <a:r>
              <a:rPr lang="en-US" dirty="0"/>
              <a:t>Looking forward: Brainstorm</a:t>
            </a:r>
          </a:p>
        </p:txBody>
      </p:sp>
      <p:sp>
        <p:nvSpPr>
          <p:cNvPr id="3" name="Content Placeholder 2">
            <a:extLst>
              <a:ext uri="{FF2B5EF4-FFF2-40B4-BE49-F238E27FC236}">
                <a16:creationId xmlns:a16="http://schemas.microsoft.com/office/drawing/2014/main" id="{C53F90D4-5A1D-D542-94E6-872E79D77B4C}"/>
              </a:ext>
            </a:extLst>
          </p:cNvPr>
          <p:cNvSpPr>
            <a:spLocks noGrp="1"/>
          </p:cNvSpPr>
          <p:nvPr>
            <p:ph idx="1"/>
          </p:nvPr>
        </p:nvSpPr>
        <p:spPr>
          <a:xfrm>
            <a:off x="338668" y="1382751"/>
            <a:ext cx="8369984" cy="3033132"/>
          </a:xfrm>
        </p:spPr>
        <p:txBody>
          <a:bodyPr/>
          <a:lstStyle/>
          <a:p>
            <a:pPr marL="0" indent="0">
              <a:buNone/>
            </a:pPr>
            <a:r>
              <a:rPr lang="en-US" dirty="0"/>
              <a:t>How could we test different temperature and humidity  conditions to create a ”sunny day” and a “stormy day” in a bottle?   </a:t>
            </a:r>
          </a:p>
          <a:p>
            <a:pPr lvl="1"/>
            <a:endParaRPr lang="en-US" sz="2100" dirty="0"/>
          </a:p>
          <a:p>
            <a:pPr lvl="1"/>
            <a:r>
              <a:rPr lang="en-US" sz="2100" dirty="0"/>
              <a:t>What materials could we use</a:t>
            </a:r>
            <a:r>
              <a:rPr lang="en-US" sz="2100" dirty="0" smtClean="0"/>
              <a:t>?</a:t>
            </a:r>
          </a:p>
          <a:p>
            <a:pPr lvl="1"/>
            <a:endParaRPr lang="en-US" sz="500" dirty="0"/>
          </a:p>
          <a:p>
            <a:pPr lvl="1"/>
            <a:r>
              <a:rPr lang="en-US" sz="2100" dirty="0"/>
              <a:t>What could we put in each bottle to create one with a “sunny day” and one </a:t>
            </a:r>
            <a:r>
              <a:rPr lang="en-US" sz="2100" dirty="0" smtClean="0"/>
              <a:t>with a </a:t>
            </a:r>
            <a:r>
              <a:rPr lang="en-US" sz="2100" dirty="0"/>
              <a:t>“stormy day”?</a:t>
            </a:r>
          </a:p>
        </p:txBody>
      </p:sp>
      <p:sp>
        <p:nvSpPr>
          <p:cNvPr id="4" name="Footer Placeholder 3">
            <a:extLst>
              <a:ext uri="{FF2B5EF4-FFF2-40B4-BE49-F238E27FC236}">
                <a16:creationId xmlns:a16="http://schemas.microsoft.com/office/drawing/2014/main" id="{DADF2676-9B8D-0443-85FA-FE798D93B446}"/>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spTree>
    <p:extLst>
      <p:ext uri="{BB962C8B-B14F-4D97-AF65-F5344CB8AC3E}">
        <p14:creationId xmlns:p14="http://schemas.microsoft.com/office/powerpoint/2010/main" val="53150699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0AE8-B308-5842-A680-7978EE03766E}"/>
              </a:ext>
            </a:extLst>
          </p:cNvPr>
          <p:cNvSpPr>
            <a:spLocks noGrp="1"/>
          </p:cNvSpPr>
          <p:nvPr>
            <p:ph type="title"/>
          </p:nvPr>
        </p:nvSpPr>
        <p:spPr>
          <a:xfrm>
            <a:off x="338669" y="3612"/>
            <a:ext cx="8017809" cy="912345"/>
          </a:xfrm>
        </p:spPr>
        <p:txBody>
          <a:bodyPr>
            <a:normAutofit/>
          </a:bodyPr>
          <a:lstStyle/>
          <a:p>
            <a:r>
              <a:rPr lang="en-US" dirty="0"/>
              <a:t>Investigation: Storm in a Bottle</a:t>
            </a:r>
          </a:p>
        </p:txBody>
      </p:sp>
      <p:sp>
        <p:nvSpPr>
          <p:cNvPr id="3" name="Content Placeholder 2">
            <a:extLst>
              <a:ext uri="{FF2B5EF4-FFF2-40B4-BE49-F238E27FC236}">
                <a16:creationId xmlns:a16="http://schemas.microsoft.com/office/drawing/2014/main" id="{C53F90D4-5A1D-D542-94E6-872E79D77B4C}"/>
              </a:ext>
            </a:extLst>
          </p:cNvPr>
          <p:cNvSpPr>
            <a:spLocks noGrp="1"/>
          </p:cNvSpPr>
          <p:nvPr>
            <p:ph idx="1"/>
          </p:nvPr>
        </p:nvSpPr>
        <p:spPr>
          <a:xfrm>
            <a:off x="338668" y="882155"/>
            <a:ext cx="5073087" cy="3678899"/>
          </a:xfrm>
        </p:spPr>
        <p:txBody>
          <a:bodyPr>
            <a:normAutofit/>
          </a:bodyPr>
          <a:lstStyle/>
          <a:p>
            <a:pPr marL="0" indent="0">
              <a:buNone/>
            </a:pPr>
            <a:r>
              <a:rPr lang="en-US" sz="2400" dirty="0">
                <a:solidFill>
                  <a:srgbClr val="0070C0"/>
                </a:solidFill>
                <a:latin typeface="Montserrat SemiBold" panose="00000700000000000000" pitchFamily="2" charset="0"/>
              </a:rPr>
              <a:t>Step 3: </a:t>
            </a:r>
            <a:r>
              <a:rPr lang="en-US" sz="2400" dirty="0"/>
              <a:t>Make a storm in a bottle</a:t>
            </a:r>
            <a:r>
              <a:rPr lang="en-US" sz="2400" dirty="0" smtClean="0"/>
              <a:t>.</a:t>
            </a:r>
          </a:p>
          <a:p>
            <a:pPr marL="0" indent="0">
              <a:buNone/>
            </a:pPr>
            <a:endParaRPr lang="en-US" sz="800" dirty="0"/>
          </a:p>
          <a:p>
            <a:r>
              <a:rPr lang="en-US" dirty="0"/>
              <a:t>Using what you know about temperature and relative humidity, create a model of a sunny day and stormy day using clear bottles with different contents.</a:t>
            </a:r>
          </a:p>
          <a:p>
            <a:pPr marL="0" indent="0">
              <a:buNone/>
            </a:pPr>
            <a:endParaRPr lang="en-US" dirty="0"/>
          </a:p>
          <a:p>
            <a:r>
              <a:rPr lang="en-US" dirty="0"/>
              <a:t>Draw what you put inside each of your bottles. Label the materials that you added.</a:t>
            </a:r>
          </a:p>
          <a:p>
            <a:pPr marL="0" indent="0">
              <a:buNone/>
            </a:pPr>
            <a:endParaRPr lang="en-US" sz="2400" dirty="0"/>
          </a:p>
          <a:p>
            <a:endParaRPr lang="en-US" dirty="0"/>
          </a:p>
        </p:txBody>
      </p:sp>
      <p:sp>
        <p:nvSpPr>
          <p:cNvPr id="4" name="Footer Placeholder 3">
            <a:extLst>
              <a:ext uri="{FF2B5EF4-FFF2-40B4-BE49-F238E27FC236}">
                <a16:creationId xmlns:a16="http://schemas.microsoft.com/office/drawing/2014/main" id="{3D623281-56E9-8348-A5DD-16D3F183E81E}"/>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pic>
        <p:nvPicPr>
          <p:cNvPr id="5" name="Picture 4">
            <a:extLst>
              <a:ext uri="{FF2B5EF4-FFF2-40B4-BE49-F238E27FC236}">
                <a16:creationId xmlns:a16="http://schemas.microsoft.com/office/drawing/2014/main" id="{8A0845B1-35A1-984B-8930-63B9D8AC74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6434" y="554808"/>
            <a:ext cx="3369963" cy="4212456"/>
          </a:xfrm>
          <a:prstGeom prst="rect">
            <a:avLst/>
          </a:prstGeom>
        </p:spPr>
      </p:pic>
    </p:spTree>
    <p:extLst>
      <p:ext uri="{BB962C8B-B14F-4D97-AF65-F5344CB8AC3E}">
        <p14:creationId xmlns:p14="http://schemas.microsoft.com/office/powerpoint/2010/main" val="104858726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4448C8-B28E-B142-805F-017BC981D807}"/>
              </a:ext>
            </a:extLst>
          </p:cNvPr>
          <p:cNvSpPr>
            <a:spLocks noGrp="1"/>
          </p:cNvSpPr>
          <p:nvPr>
            <p:ph idx="1"/>
          </p:nvPr>
        </p:nvSpPr>
        <p:spPr>
          <a:xfrm>
            <a:off x="1337481" y="1147864"/>
            <a:ext cx="7177869" cy="3375498"/>
          </a:xfrm>
        </p:spPr>
        <p:txBody>
          <a:bodyPr/>
          <a:lstStyle/>
          <a:p>
            <a:pPr marL="0" indent="0">
              <a:buNone/>
            </a:pPr>
            <a:r>
              <a:rPr lang="en-US" dirty="0"/>
              <a:t>Water </a:t>
            </a:r>
            <a:r>
              <a:rPr lang="en-US" i="1" dirty="0">
                <a:solidFill>
                  <a:srgbClr val="0070C0"/>
                </a:solidFill>
              </a:rPr>
              <a:t>evaporates</a:t>
            </a:r>
            <a:r>
              <a:rPr lang="en-US" dirty="0"/>
              <a:t> from the ground as water vapor when it is heated by the Sun. </a:t>
            </a:r>
          </a:p>
          <a:p>
            <a:pPr marL="0" indent="0">
              <a:buNone/>
            </a:pPr>
            <a:endParaRPr lang="en-US" dirty="0"/>
          </a:p>
          <a:p>
            <a:pPr marL="0" indent="0">
              <a:buNone/>
            </a:pPr>
            <a:r>
              <a:rPr lang="en-US" dirty="0"/>
              <a:t>Water vapor </a:t>
            </a:r>
            <a:r>
              <a:rPr lang="en-US" i="1" dirty="0">
                <a:solidFill>
                  <a:srgbClr val="0070C0"/>
                </a:solidFill>
              </a:rPr>
              <a:t>condenses</a:t>
            </a:r>
            <a:r>
              <a:rPr lang="en-US" dirty="0"/>
              <a:t> back into water droplets in the sky, forming clouds.</a:t>
            </a:r>
          </a:p>
          <a:p>
            <a:pPr marL="0" indent="0">
              <a:buNone/>
            </a:pPr>
            <a:endParaRPr lang="en-US" dirty="0"/>
          </a:p>
          <a:p>
            <a:pPr marL="0" indent="0">
              <a:buNone/>
            </a:pPr>
            <a:r>
              <a:rPr lang="en-US" dirty="0"/>
              <a:t>Water falls to the ground as </a:t>
            </a:r>
            <a:r>
              <a:rPr lang="en-US" i="1" dirty="0">
                <a:solidFill>
                  <a:srgbClr val="0070C0"/>
                </a:solidFill>
              </a:rPr>
              <a:t>precipitation</a:t>
            </a:r>
            <a:r>
              <a:rPr lang="en-US" dirty="0"/>
              <a:t> when the air cannot hold any more water (100% humidity).</a:t>
            </a:r>
          </a:p>
        </p:txBody>
      </p:sp>
      <p:pic>
        <p:nvPicPr>
          <p:cNvPr id="20" name="Picture 19">
            <a:extLst>
              <a:ext uri="{FF2B5EF4-FFF2-40B4-BE49-F238E27FC236}">
                <a16:creationId xmlns:a16="http://schemas.microsoft.com/office/drawing/2014/main" id="{21A29CE0-826D-9742-99F9-CDE64BB318AB}"/>
              </a:ext>
            </a:extLst>
          </p:cNvPr>
          <p:cNvPicPr>
            <a:picLocks noChangeAspect="1"/>
          </p:cNvPicPr>
          <p:nvPr/>
        </p:nvPicPr>
        <p:blipFill>
          <a:blip r:embed="rId3" cstate="print"/>
          <a:stretch>
            <a:fillRect/>
          </a:stretch>
        </p:blipFill>
        <p:spPr>
          <a:xfrm>
            <a:off x="108097" y="3145301"/>
            <a:ext cx="1206898" cy="804598"/>
          </a:xfrm>
          <a:prstGeom prst="rect">
            <a:avLst/>
          </a:prstGeom>
        </p:spPr>
      </p:pic>
      <p:pic>
        <p:nvPicPr>
          <p:cNvPr id="23" name="Picture 22">
            <a:extLst>
              <a:ext uri="{FF2B5EF4-FFF2-40B4-BE49-F238E27FC236}">
                <a16:creationId xmlns:a16="http://schemas.microsoft.com/office/drawing/2014/main" id="{A83484A5-304C-5E4E-9FC4-9478EFD92018}"/>
              </a:ext>
            </a:extLst>
          </p:cNvPr>
          <p:cNvPicPr>
            <a:picLocks noChangeAspect="1"/>
          </p:cNvPicPr>
          <p:nvPr/>
        </p:nvPicPr>
        <p:blipFill>
          <a:blip r:embed="rId4" cstate="print"/>
          <a:stretch>
            <a:fillRect/>
          </a:stretch>
        </p:blipFill>
        <p:spPr>
          <a:xfrm>
            <a:off x="41461" y="3687898"/>
            <a:ext cx="1157303" cy="771536"/>
          </a:xfrm>
          <a:prstGeom prst="rect">
            <a:avLst/>
          </a:prstGeom>
        </p:spPr>
      </p:pic>
      <p:pic>
        <p:nvPicPr>
          <p:cNvPr id="21" name="Picture 20">
            <a:extLst>
              <a:ext uri="{FF2B5EF4-FFF2-40B4-BE49-F238E27FC236}">
                <a16:creationId xmlns:a16="http://schemas.microsoft.com/office/drawing/2014/main" id="{D98A5102-A8B8-4B41-AF68-AB77B4753933}"/>
              </a:ext>
            </a:extLst>
          </p:cNvPr>
          <p:cNvPicPr>
            <a:picLocks noChangeAspect="1"/>
          </p:cNvPicPr>
          <p:nvPr/>
        </p:nvPicPr>
        <p:blipFill>
          <a:blip r:embed="rId5" cstate="print"/>
          <a:stretch>
            <a:fillRect/>
          </a:stretch>
        </p:blipFill>
        <p:spPr>
          <a:xfrm flipH="1">
            <a:off x="114403" y="2112520"/>
            <a:ext cx="1200592" cy="800395"/>
          </a:xfrm>
          <a:prstGeom prst="rect">
            <a:avLst/>
          </a:prstGeom>
        </p:spPr>
      </p:pic>
      <p:sp>
        <p:nvSpPr>
          <p:cNvPr id="2" name="Title 1">
            <a:extLst>
              <a:ext uri="{FF2B5EF4-FFF2-40B4-BE49-F238E27FC236}">
                <a16:creationId xmlns:a16="http://schemas.microsoft.com/office/drawing/2014/main" id="{7C1DAC9B-7D11-444B-A656-94C21612215D}"/>
              </a:ext>
            </a:extLst>
          </p:cNvPr>
          <p:cNvSpPr>
            <a:spLocks noGrp="1"/>
          </p:cNvSpPr>
          <p:nvPr>
            <p:ph type="title"/>
          </p:nvPr>
        </p:nvSpPr>
        <p:spPr>
          <a:xfrm>
            <a:off x="291830" y="273845"/>
            <a:ext cx="8223520" cy="576682"/>
          </a:xfrm>
        </p:spPr>
        <p:txBody>
          <a:bodyPr/>
          <a:lstStyle/>
          <a:p>
            <a:r>
              <a:rPr lang="en-US" dirty="0"/>
              <a:t>Review: </a:t>
            </a:r>
          </a:p>
        </p:txBody>
      </p:sp>
      <p:sp>
        <p:nvSpPr>
          <p:cNvPr id="6" name="Footer Placeholder 5">
            <a:extLst>
              <a:ext uri="{FF2B5EF4-FFF2-40B4-BE49-F238E27FC236}">
                <a16:creationId xmlns:a16="http://schemas.microsoft.com/office/drawing/2014/main" id="{EE4B36A4-6A3C-ED4B-8489-69033A2AF9DF}"/>
              </a:ext>
            </a:extLst>
          </p:cNvPr>
          <p:cNvSpPr>
            <a:spLocks noGrp="1"/>
          </p:cNvSpPr>
          <p:nvPr>
            <p:ph type="ftr" sz="quarter" idx="11"/>
          </p:nvPr>
        </p:nvSpPr>
        <p:spPr/>
        <p:txBody>
          <a:bodyPr/>
          <a:lstStyle/>
          <a:p>
            <a:pPr>
              <a:defRPr/>
            </a:pPr>
            <a:r>
              <a:rPr lang="en-US" dirty="0"/>
              <a:t>© 2019 University Corporation for Atmospheric Research. All Rights Reserved </a:t>
            </a:r>
          </a:p>
        </p:txBody>
      </p:sp>
      <p:pic>
        <p:nvPicPr>
          <p:cNvPr id="19" name="Picture 18">
            <a:extLst>
              <a:ext uri="{FF2B5EF4-FFF2-40B4-BE49-F238E27FC236}">
                <a16:creationId xmlns:a16="http://schemas.microsoft.com/office/drawing/2014/main" id="{5746AED7-1028-864C-8634-E79545F4C987}"/>
              </a:ext>
            </a:extLst>
          </p:cNvPr>
          <p:cNvPicPr>
            <a:picLocks noChangeAspect="1"/>
          </p:cNvPicPr>
          <p:nvPr/>
        </p:nvPicPr>
        <p:blipFill>
          <a:blip r:embed="rId6" cstate="print"/>
          <a:stretch>
            <a:fillRect/>
          </a:stretch>
        </p:blipFill>
        <p:spPr>
          <a:xfrm>
            <a:off x="222758" y="994247"/>
            <a:ext cx="1024777" cy="1024777"/>
          </a:xfrm>
          <a:prstGeom prst="rect">
            <a:avLst/>
          </a:prstGeom>
        </p:spPr>
      </p:pic>
    </p:spTree>
    <p:extLst>
      <p:ext uri="{BB962C8B-B14F-4D97-AF65-F5344CB8AC3E}">
        <p14:creationId xmlns:p14="http://schemas.microsoft.com/office/powerpoint/2010/main" val="260089590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0AE8-B308-5842-A680-7978EE03766E}"/>
              </a:ext>
            </a:extLst>
          </p:cNvPr>
          <p:cNvSpPr>
            <a:spLocks noGrp="1"/>
          </p:cNvSpPr>
          <p:nvPr>
            <p:ph type="title"/>
          </p:nvPr>
        </p:nvSpPr>
        <p:spPr>
          <a:xfrm>
            <a:off x="338668" y="292146"/>
            <a:ext cx="8017809" cy="912345"/>
          </a:xfrm>
        </p:spPr>
        <p:txBody>
          <a:bodyPr/>
          <a:lstStyle/>
          <a:p>
            <a:r>
              <a:rPr lang="en-US" dirty="0"/>
              <a:t>Investigation: Storm in a Bottle</a:t>
            </a:r>
          </a:p>
        </p:txBody>
      </p:sp>
      <p:sp>
        <p:nvSpPr>
          <p:cNvPr id="3" name="Content Placeholder 2">
            <a:extLst>
              <a:ext uri="{FF2B5EF4-FFF2-40B4-BE49-F238E27FC236}">
                <a16:creationId xmlns:a16="http://schemas.microsoft.com/office/drawing/2014/main" id="{C53F90D4-5A1D-D542-94E6-872E79D77B4C}"/>
              </a:ext>
            </a:extLst>
          </p:cNvPr>
          <p:cNvSpPr>
            <a:spLocks noGrp="1"/>
          </p:cNvSpPr>
          <p:nvPr>
            <p:ph idx="1"/>
          </p:nvPr>
        </p:nvSpPr>
        <p:spPr>
          <a:xfrm>
            <a:off x="338668" y="1204491"/>
            <a:ext cx="8369984" cy="3318871"/>
          </a:xfrm>
        </p:spPr>
        <p:txBody>
          <a:bodyPr/>
          <a:lstStyle/>
          <a:p>
            <a:pPr marL="0" indent="0">
              <a:buNone/>
            </a:pPr>
            <a:r>
              <a:rPr lang="en-US" sz="2400" dirty="0">
                <a:solidFill>
                  <a:srgbClr val="0070C0"/>
                </a:solidFill>
                <a:latin typeface="Montserrat SemiBold" panose="00000700000000000000" pitchFamily="2" charset="0"/>
              </a:rPr>
              <a:t>Step 3 </a:t>
            </a:r>
            <a:r>
              <a:rPr lang="en-US" sz="2400" dirty="0"/>
              <a:t>(continued): Turn on the lamp to represent the Sun and observe the bottles for 20 minutes. </a:t>
            </a:r>
          </a:p>
          <a:p>
            <a:pPr marL="0" indent="0">
              <a:buNone/>
            </a:pPr>
            <a:endParaRPr lang="en-US" dirty="0"/>
          </a:p>
          <a:p>
            <a:pPr lvl="1"/>
            <a:r>
              <a:rPr lang="en-US" sz="2100" dirty="0"/>
              <a:t>Add your observations about temperature and humidity </a:t>
            </a:r>
            <a:r>
              <a:rPr lang="en-US" sz="2100" dirty="0" smtClean="0"/>
              <a:t>for </a:t>
            </a:r>
            <a:r>
              <a:rPr lang="en-US" sz="2100" dirty="0"/>
              <a:t>each bottle to the pictures.</a:t>
            </a:r>
          </a:p>
          <a:p>
            <a:pPr marL="342900" lvl="1" indent="0">
              <a:buNone/>
            </a:pPr>
            <a:endParaRPr lang="en-US" sz="2100" dirty="0"/>
          </a:p>
          <a:p>
            <a:pPr lvl="1"/>
            <a:r>
              <a:rPr lang="en-US" sz="2100" dirty="0"/>
              <a:t>Use the data table to record temperature and humidity changes in your bottles.</a:t>
            </a:r>
          </a:p>
        </p:txBody>
      </p:sp>
      <p:sp>
        <p:nvSpPr>
          <p:cNvPr id="4" name="Footer Placeholder 3">
            <a:extLst>
              <a:ext uri="{FF2B5EF4-FFF2-40B4-BE49-F238E27FC236}">
                <a16:creationId xmlns:a16="http://schemas.microsoft.com/office/drawing/2014/main" id="{945895AB-99D1-1548-8CC1-0B4ED6E4A67E}"/>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spTree>
    <p:extLst>
      <p:ext uri="{BB962C8B-B14F-4D97-AF65-F5344CB8AC3E}">
        <p14:creationId xmlns:p14="http://schemas.microsoft.com/office/powerpoint/2010/main" val="93489053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0AE8-B308-5842-A680-7978EE03766E}"/>
              </a:ext>
            </a:extLst>
          </p:cNvPr>
          <p:cNvSpPr>
            <a:spLocks noGrp="1"/>
          </p:cNvSpPr>
          <p:nvPr>
            <p:ph type="title"/>
          </p:nvPr>
        </p:nvSpPr>
        <p:spPr>
          <a:xfrm>
            <a:off x="338668" y="280670"/>
            <a:ext cx="8017809" cy="912345"/>
          </a:xfrm>
        </p:spPr>
        <p:txBody>
          <a:bodyPr/>
          <a:lstStyle/>
          <a:p>
            <a:r>
              <a:rPr lang="en-US" dirty="0"/>
              <a:t>Making sense</a:t>
            </a:r>
          </a:p>
        </p:txBody>
      </p:sp>
      <p:sp>
        <p:nvSpPr>
          <p:cNvPr id="3" name="Content Placeholder 2">
            <a:extLst>
              <a:ext uri="{FF2B5EF4-FFF2-40B4-BE49-F238E27FC236}">
                <a16:creationId xmlns:a16="http://schemas.microsoft.com/office/drawing/2014/main" id="{C53F90D4-5A1D-D542-94E6-872E79D77B4C}"/>
              </a:ext>
            </a:extLst>
          </p:cNvPr>
          <p:cNvSpPr>
            <a:spLocks noGrp="1"/>
          </p:cNvSpPr>
          <p:nvPr>
            <p:ph idx="1"/>
          </p:nvPr>
        </p:nvSpPr>
        <p:spPr>
          <a:xfrm>
            <a:off x="338668" y="1313785"/>
            <a:ext cx="8369984" cy="3404681"/>
          </a:xfrm>
        </p:spPr>
        <p:txBody>
          <a:bodyPr>
            <a:normAutofit/>
          </a:bodyPr>
          <a:lstStyle/>
          <a:p>
            <a:r>
              <a:rPr lang="en-US" dirty="0"/>
              <a:t>Did the sunny day bottle match what you expected? If not, what happened</a:t>
            </a:r>
            <a:r>
              <a:rPr lang="en-US" dirty="0" smtClean="0"/>
              <a:t>?</a:t>
            </a:r>
          </a:p>
          <a:p>
            <a:endParaRPr lang="en-US" sz="800" dirty="0"/>
          </a:p>
          <a:p>
            <a:r>
              <a:rPr lang="en-US" dirty="0"/>
              <a:t>Did the stormy day bottle match what you expected? If not, what happened</a:t>
            </a:r>
            <a:r>
              <a:rPr lang="en-US" dirty="0" smtClean="0"/>
              <a:t>?</a:t>
            </a:r>
          </a:p>
          <a:p>
            <a:endParaRPr lang="en-US" sz="800" dirty="0"/>
          </a:p>
          <a:p>
            <a:r>
              <a:rPr lang="en-US" dirty="0"/>
              <a:t>Using evidence from the bottles and the temperature and humidity data, what conditions are best for storms?</a:t>
            </a:r>
          </a:p>
          <a:p>
            <a:pPr marL="0" indent="0">
              <a:buNone/>
            </a:pPr>
            <a:endParaRPr lang="en-US" dirty="0"/>
          </a:p>
        </p:txBody>
      </p:sp>
      <p:sp>
        <p:nvSpPr>
          <p:cNvPr id="4" name="Footer Placeholder 3">
            <a:extLst>
              <a:ext uri="{FF2B5EF4-FFF2-40B4-BE49-F238E27FC236}">
                <a16:creationId xmlns:a16="http://schemas.microsoft.com/office/drawing/2014/main" id="{13E15AF7-81ED-F148-B01E-A56C8AF8D929}"/>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spTree>
    <p:extLst>
      <p:ext uri="{BB962C8B-B14F-4D97-AF65-F5344CB8AC3E}">
        <p14:creationId xmlns:p14="http://schemas.microsoft.com/office/powerpoint/2010/main" val="79169355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0AE8-B308-5842-A680-7978EE03766E}"/>
              </a:ext>
            </a:extLst>
          </p:cNvPr>
          <p:cNvSpPr>
            <a:spLocks noGrp="1"/>
          </p:cNvSpPr>
          <p:nvPr>
            <p:ph type="title"/>
          </p:nvPr>
        </p:nvSpPr>
        <p:spPr>
          <a:xfrm>
            <a:off x="338668" y="468983"/>
            <a:ext cx="8017809" cy="912345"/>
          </a:xfrm>
        </p:spPr>
        <p:txBody>
          <a:bodyPr/>
          <a:lstStyle/>
          <a:p>
            <a:r>
              <a:rPr lang="en-US" dirty="0"/>
              <a:t>Conclusion</a:t>
            </a:r>
          </a:p>
        </p:txBody>
      </p:sp>
      <p:sp>
        <p:nvSpPr>
          <p:cNvPr id="3" name="Content Placeholder 2">
            <a:extLst>
              <a:ext uri="{FF2B5EF4-FFF2-40B4-BE49-F238E27FC236}">
                <a16:creationId xmlns:a16="http://schemas.microsoft.com/office/drawing/2014/main" id="{C53F90D4-5A1D-D542-94E6-872E79D77B4C}"/>
              </a:ext>
            </a:extLst>
          </p:cNvPr>
          <p:cNvSpPr>
            <a:spLocks noGrp="1"/>
          </p:cNvSpPr>
          <p:nvPr>
            <p:ph idx="1"/>
          </p:nvPr>
        </p:nvSpPr>
        <p:spPr>
          <a:xfrm>
            <a:off x="338668" y="1381328"/>
            <a:ext cx="8369984" cy="3015574"/>
          </a:xfrm>
        </p:spPr>
        <p:txBody>
          <a:bodyPr/>
          <a:lstStyle/>
          <a:p>
            <a:pPr marL="0" indent="0">
              <a:buNone/>
            </a:pPr>
            <a:r>
              <a:rPr lang="en-US" sz="2400" dirty="0"/>
              <a:t>What discoveries did your class make from the Storm in a Bottle investigation? </a:t>
            </a:r>
          </a:p>
          <a:p>
            <a:pPr marL="0" indent="0">
              <a:buNone/>
            </a:pPr>
            <a:r>
              <a:rPr lang="en-US" dirty="0"/>
              <a:t> </a:t>
            </a:r>
            <a:endParaRPr lang="en-US" sz="2100" dirty="0"/>
          </a:p>
          <a:p>
            <a:pPr lvl="1"/>
            <a:r>
              <a:rPr lang="en-US" sz="2100" dirty="0"/>
              <a:t>Share these ideas and record them in the </a:t>
            </a:r>
            <a:r>
              <a:rPr lang="en-US" sz="2100" dirty="0">
                <a:solidFill>
                  <a:srgbClr val="0070C0"/>
                </a:solidFill>
                <a:latin typeface="Montserrat SemiBold" panose="00000700000000000000" pitchFamily="2" charset="0"/>
              </a:rPr>
              <a:t>Model Idea Tracker.</a:t>
            </a:r>
          </a:p>
          <a:p>
            <a:pPr marL="0" indent="0">
              <a:buNone/>
            </a:pPr>
            <a:endParaRPr lang="en-US" dirty="0"/>
          </a:p>
        </p:txBody>
      </p:sp>
      <p:sp>
        <p:nvSpPr>
          <p:cNvPr id="4" name="Footer Placeholder 3">
            <a:extLst>
              <a:ext uri="{FF2B5EF4-FFF2-40B4-BE49-F238E27FC236}">
                <a16:creationId xmlns:a16="http://schemas.microsoft.com/office/drawing/2014/main" id="{53176FF6-5D7B-FB4E-B0F3-3B7F97124600}"/>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spTree>
    <p:extLst>
      <p:ext uri="{BB962C8B-B14F-4D97-AF65-F5344CB8AC3E}">
        <p14:creationId xmlns:p14="http://schemas.microsoft.com/office/powerpoint/2010/main" val="17471299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93853-84FB-F84B-932D-217962406724}"/>
              </a:ext>
            </a:extLst>
          </p:cNvPr>
          <p:cNvSpPr>
            <a:spLocks noGrp="1"/>
          </p:cNvSpPr>
          <p:nvPr>
            <p:ph type="title"/>
          </p:nvPr>
        </p:nvSpPr>
        <p:spPr/>
        <p:txBody>
          <a:bodyPr/>
          <a:lstStyle/>
          <a:p>
            <a:r>
              <a:rPr lang="en-US" dirty="0"/>
              <a:t>Think about the water cycle</a:t>
            </a:r>
          </a:p>
        </p:txBody>
      </p:sp>
      <p:sp>
        <p:nvSpPr>
          <p:cNvPr id="3" name="Content Placeholder 2">
            <a:extLst>
              <a:ext uri="{FF2B5EF4-FFF2-40B4-BE49-F238E27FC236}">
                <a16:creationId xmlns:a16="http://schemas.microsoft.com/office/drawing/2014/main" id="{135C780A-6AEF-024E-A368-390534B670E0}"/>
              </a:ext>
            </a:extLst>
          </p:cNvPr>
          <p:cNvSpPr>
            <a:spLocks noGrp="1"/>
          </p:cNvSpPr>
          <p:nvPr>
            <p:ph idx="1"/>
          </p:nvPr>
        </p:nvSpPr>
        <p:spPr/>
        <p:txBody>
          <a:bodyPr/>
          <a:lstStyle/>
          <a:p>
            <a:pPr marL="0" indent="0">
              <a:buNone/>
            </a:pPr>
            <a:r>
              <a:rPr lang="en-US" sz="2400" dirty="0"/>
              <a:t>How do clouds form?</a:t>
            </a:r>
          </a:p>
          <a:p>
            <a:pPr marL="0" indent="0">
              <a:buNone/>
            </a:pPr>
            <a:endParaRPr lang="en-US" sz="2400" dirty="0"/>
          </a:p>
          <a:p>
            <a:pPr lvl="1"/>
            <a:r>
              <a:rPr lang="en-US" sz="2100" dirty="0"/>
              <a:t>Explain to your partner how water on the Earth’s surface might end up as a cloud in the atmosphere.</a:t>
            </a:r>
          </a:p>
        </p:txBody>
      </p:sp>
      <p:sp>
        <p:nvSpPr>
          <p:cNvPr id="4" name="Footer Placeholder 3">
            <a:extLst>
              <a:ext uri="{FF2B5EF4-FFF2-40B4-BE49-F238E27FC236}">
                <a16:creationId xmlns:a16="http://schemas.microsoft.com/office/drawing/2014/main" id="{390F1A41-59AC-3B45-9F2A-2897B88234CA}"/>
              </a:ext>
            </a:extLst>
          </p:cNvPr>
          <p:cNvSpPr>
            <a:spLocks noGrp="1"/>
          </p:cNvSpPr>
          <p:nvPr>
            <p:ph type="ftr" sz="quarter" idx="11"/>
          </p:nvPr>
        </p:nvSpPr>
        <p:spPr>
          <a:xfrm>
            <a:off x="638174" y="4767264"/>
            <a:ext cx="3989809" cy="196622"/>
          </a:xfrm>
        </p:spPr>
        <p:txBody>
          <a:bodyPr/>
          <a:lstStyle/>
          <a:p>
            <a:pPr>
              <a:defRPr/>
            </a:pPr>
            <a:r>
              <a:rPr lang="en-US" dirty="0"/>
              <a:t>© 2019 University Corporation for Atmospheric Research. All Rights Reserved </a:t>
            </a:r>
          </a:p>
        </p:txBody>
      </p:sp>
      <p:pic>
        <p:nvPicPr>
          <p:cNvPr id="5" name="Picture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363684" y="2909668"/>
            <a:ext cx="2416632" cy="1611088"/>
          </a:xfrm>
          <a:prstGeom prst="rect">
            <a:avLst/>
          </a:prstGeom>
        </p:spPr>
      </p:pic>
    </p:spTree>
    <p:extLst>
      <p:ext uri="{BB962C8B-B14F-4D97-AF65-F5344CB8AC3E}">
        <p14:creationId xmlns:p14="http://schemas.microsoft.com/office/powerpoint/2010/main" val="303444824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0AE8-B308-5842-A680-7978EE03766E}"/>
              </a:ext>
            </a:extLst>
          </p:cNvPr>
          <p:cNvSpPr>
            <a:spLocks noGrp="1"/>
          </p:cNvSpPr>
          <p:nvPr>
            <p:ph type="title"/>
          </p:nvPr>
        </p:nvSpPr>
        <p:spPr>
          <a:xfrm>
            <a:off x="338668" y="354182"/>
            <a:ext cx="8017809" cy="912345"/>
          </a:xfrm>
        </p:spPr>
        <p:txBody>
          <a:bodyPr/>
          <a:lstStyle/>
          <a:p>
            <a:r>
              <a:rPr lang="en-US" dirty="0"/>
              <a:t>Next steps</a:t>
            </a:r>
          </a:p>
        </p:txBody>
      </p:sp>
      <p:sp>
        <p:nvSpPr>
          <p:cNvPr id="3" name="Content Placeholder 2">
            <a:extLst>
              <a:ext uri="{FF2B5EF4-FFF2-40B4-BE49-F238E27FC236}">
                <a16:creationId xmlns:a16="http://schemas.microsoft.com/office/drawing/2014/main" id="{C53F90D4-5A1D-D542-94E6-872E79D77B4C}"/>
              </a:ext>
            </a:extLst>
          </p:cNvPr>
          <p:cNvSpPr>
            <a:spLocks noGrp="1"/>
          </p:cNvSpPr>
          <p:nvPr>
            <p:ph idx="1"/>
          </p:nvPr>
        </p:nvSpPr>
        <p:spPr>
          <a:xfrm>
            <a:off x="338668" y="1352145"/>
            <a:ext cx="8369984" cy="3161489"/>
          </a:xfrm>
        </p:spPr>
        <p:txBody>
          <a:bodyPr/>
          <a:lstStyle/>
          <a:p>
            <a:pPr marL="0" indent="0">
              <a:buNone/>
            </a:pPr>
            <a:r>
              <a:rPr lang="en-US" sz="2400" dirty="0"/>
              <a:t>How did the water from the bottom of the bottle get up on the sides of the bottle?</a:t>
            </a:r>
          </a:p>
        </p:txBody>
      </p:sp>
      <p:sp>
        <p:nvSpPr>
          <p:cNvPr id="4" name="Footer Placeholder 3">
            <a:extLst>
              <a:ext uri="{FF2B5EF4-FFF2-40B4-BE49-F238E27FC236}">
                <a16:creationId xmlns:a16="http://schemas.microsoft.com/office/drawing/2014/main" id="{D31624FE-C013-6C48-ADE1-39B441EF9038}"/>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25562">
            <a:off x="3774355" y="2521064"/>
            <a:ext cx="1271441" cy="1784479"/>
          </a:xfrm>
          <a:prstGeom prst="rect">
            <a:avLst/>
          </a:prstGeom>
        </p:spPr>
      </p:pic>
    </p:spTree>
    <p:extLst>
      <p:ext uri="{BB962C8B-B14F-4D97-AF65-F5344CB8AC3E}">
        <p14:creationId xmlns:p14="http://schemas.microsoft.com/office/powerpoint/2010/main" val="184832334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9DFE8-7C63-4095-A91A-3D66E8A9AC4B}"/>
              </a:ext>
            </a:extLst>
          </p:cNvPr>
          <p:cNvSpPr>
            <a:spLocks noGrp="1"/>
          </p:cNvSpPr>
          <p:nvPr>
            <p:ph type="ctrTitle"/>
          </p:nvPr>
        </p:nvSpPr>
        <p:spPr/>
        <p:txBody>
          <a:bodyPr>
            <a:normAutofit/>
          </a:bodyPr>
          <a:lstStyle/>
          <a:p>
            <a:r>
              <a:rPr lang="en-US" dirty="0"/>
              <a:t/>
            </a:r>
            <a:br>
              <a:rPr lang="en-US" dirty="0"/>
            </a:br>
            <a:r>
              <a:rPr lang="en-US" dirty="0"/>
              <a:t> Air on the Move</a:t>
            </a:r>
          </a:p>
        </p:txBody>
      </p:sp>
      <p:sp>
        <p:nvSpPr>
          <p:cNvPr id="3" name="Subtitle 2">
            <a:extLst>
              <a:ext uri="{FF2B5EF4-FFF2-40B4-BE49-F238E27FC236}">
                <a16:creationId xmlns:a16="http://schemas.microsoft.com/office/drawing/2014/main" id="{4F1B2AD7-BEC6-4C28-81B7-AD29DABF0C77}"/>
              </a:ext>
            </a:extLst>
          </p:cNvPr>
          <p:cNvSpPr>
            <a:spLocks noGrp="1"/>
          </p:cNvSpPr>
          <p:nvPr>
            <p:ph type="subTitle" idx="1"/>
          </p:nvPr>
        </p:nvSpPr>
        <p:spPr/>
        <p:txBody>
          <a:bodyPr>
            <a:noAutofit/>
          </a:bodyPr>
          <a:lstStyle/>
          <a:p>
            <a:r>
              <a:rPr lang="en-US" sz="3200" dirty="0"/>
              <a:t>How does air move and change </a:t>
            </a:r>
            <a:br>
              <a:rPr lang="en-US" sz="3200" dirty="0"/>
            </a:br>
            <a:r>
              <a:rPr lang="en-US" sz="3200" dirty="0"/>
              <a:t>when a storm is forming?</a:t>
            </a:r>
          </a:p>
        </p:txBody>
      </p:sp>
      <p:sp>
        <p:nvSpPr>
          <p:cNvPr id="4" name="Footer Placeholder 3">
            <a:extLst>
              <a:ext uri="{FF2B5EF4-FFF2-40B4-BE49-F238E27FC236}">
                <a16:creationId xmlns:a16="http://schemas.microsoft.com/office/drawing/2014/main" id="{3D2166BF-843D-FC4E-B2BF-DC786EFF141D}"/>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pic>
        <p:nvPicPr>
          <p:cNvPr id="5" name="Picture 4">
            <a:extLst>
              <a:ext uri="{FF2B5EF4-FFF2-40B4-BE49-F238E27FC236}">
                <a16:creationId xmlns:a16="http://schemas.microsoft.com/office/drawing/2014/main" id="{0E39C067-8158-264F-B696-6479E457D4C1}"/>
              </a:ext>
            </a:extLst>
          </p:cNvPr>
          <p:cNvPicPr>
            <a:picLocks noChangeAspect="1"/>
          </p:cNvPicPr>
          <p:nvPr/>
        </p:nvPicPr>
        <p:blipFill>
          <a:blip r:embed="rId3" cstate="print"/>
          <a:stretch>
            <a:fillRect/>
          </a:stretch>
        </p:blipFill>
        <p:spPr>
          <a:xfrm>
            <a:off x="992162" y="1450775"/>
            <a:ext cx="1122329" cy="1122329"/>
          </a:xfrm>
          <a:prstGeom prst="rect">
            <a:avLst/>
          </a:prstGeom>
        </p:spPr>
      </p:pic>
    </p:spTree>
    <p:extLst>
      <p:ext uri="{BB962C8B-B14F-4D97-AF65-F5344CB8AC3E}">
        <p14:creationId xmlns:p14="http://schemas.microsoft.com/office/powerpoint/2010/main" val="426001938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0AE8-B308-5842-A680-7978EE03766E}"/>
              </a:ext>
            </a:extLst>
          </p:cNvPr>
          <p:cNvSpPr>
            <a:spLocks noGrp="1"/>
          </p:cNvSpPr>
          <p:nvPr>
            <p:ph type="title"/>
          </p:nvPr>
        </p:nvSpPr>
        <p:spPr>
          <a:xfrm>
            <a:off x="338668" y="400888"/>
            <a:ext cx="8017809" cy="912345"/>
          </a:xfrm>
        </p:spPr>
        <p:txBody>
          <a:bodyPr/>
          <a:lstStyle/>
          <a:p>
            <a:r>
              <a:rPr lang="en-US" dirty="0"/>
              <a:t>Looking back</a:t>
            </a:r>
          </a:p>
        </p:txBody>
      </p:sp>
      <p:sp>
        <p:nvSpPr>
          <p:cNvPr id="3" name="Content Placeholder 2">
            <a:extLst>
              <a:ext uri="{FF2B5EF4-FFF2-40B4-BE49-F238E27FC236}">
                <a16:creationId xmlns:a16="http://schemas.microsoft.com/office/drawing/2014/main" id="{C53F90D4-5A1D-D542-94E6-872E79D77B4C}"/>
              </a:ext>
            </a:extLst>
          </p:cNvPr>
          <p:cNvSpPr>
            <a:spLocks noGrp="1"/>
          </p:cNvSpPr>
          <p:nvPr>
            <p:ph idx="1"/>
          </p:nvPr>
        </p:nvSpPr>
        <p:spPr>
          <a:xfrm>
            <a:off x="338668" y="1313233"/>
            <a:ext cx="8369984" cy="3180945"/>
          </a:xfrm>
        </p:spPr>
        <p:txBody>
          <a:bodyPr/>
          <a:lstStyle/>
          <a:p>
            <a:r>
              <a:rPr lang="en-US" sz="2400" dirty="0"/>
              <a:t>What happened to the water at the surface before it traveled to the top of the bottle</a:t>
            </a:r>
            <a:r>
              <a:rPr lang="en-US" sz="2400" dirty="0" smtClean="0"/>
              <a:t>?</a:t>
            </a:r>
          </a:p>
          <a:p>
            <a:endParaRPr lang="en-US" sz="800" dirty="0"/>
          </a:p>
          <a:p>
            <a:r>
              <a:rPr lang="en-US" sz="2400" dirty="0"/>
              <a:t>What happened to the water at the top of the bottle</a:t>
            </a:r>
            <a:r>
              <a:rPr lang="en-US" sz="2400" dirty="0" smtClean="0"/>
              <a:t>?</a:t>
            </a:r>
          </a:p>
          <a:p>
            <a:endParaRPr lang="en-US" sz="800" dirty="0"/>
          </a:p>
          <a:p>
            <a:r>
              <a:rPr lang="en-US" sz="2400" dirty="0"/>
              <a:t>How did that water get up there? Why would it go up?</a:t>
            </a:r>
          </a:p>
          <a:p>
            <a:endParaRPr lang="en-US" dirty="0"/>
          </a:p>
        </p:txBody>
      </p:sp>
      <p:sp>
        <p:nvSpPr>
          <p:cNvPr id="4" name="Footer Placeholder 3">
            <a:extLst>
              <a:ext uri="{FF2B5EF4-FFF2-40B4-BE49-F238E27FC236}">
                <a16:creationId xmlns:a16="http://schemas.microsoft.com/office/drawing/2014/main" id="{887DC1D6-5A1E-FF48-B02A-F05C725C1A47}"/>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6472" y="302508"/>
            <a:ext cx="5348662" cy="1069732"/>
          </a:xfrm>
          <a:prstGeom prst="rect">
            <a:avLst/>
          </a:prstGeom>
        </p:spPr>
      </p:pic>
    </p:spTree>
    <p:extLst>
      <p:ext uri="{BB962C8B-B14F-4D97-AF65-F5344CB8AC3E}">
        <p14:creationId xmlns:p14="http://schemas.microsoft.com/office/powerpoint/2010/main" val="264568315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0AE8-B308-5842-A680-7978EE03766E}"/>
              </a:ext>
            </a:extLst>
          </p:cNvPr>
          <p:cNvSpPr>
            <a:spLocks noGrp="1"/>
          </p:cNvSpPr>
          <p:nvPr>
            <p:ph type="title"/>
          </p:nvPr>
        </p:nvSpPr>
        <p:spPr>
          <a:xfrm>
            <a:off x="338668" y="393093"/>
            <a:ext cx="8017809" cy="912345"/>
          </a:xfrm>
        </p:spPr>
        <p:txBody>
          <a:bodyPr/>
          <a:lstStyle/>
          <a:p>
            <a:r>
              <a:rPr lang="en-US" dirty="0"/>
              <a:t>Looking forward</a:t>
            </a:r>
          </a:p>
        </p:txBody>
      </p:sp>
      <p:sp>
        <p:nvSpPr>
          <p:cNvPr id="3" name="Content Placeholder 2">
            <a:extLst>
              <a:ext uri="{FF2B5EF4-FFF2-40B4-BE49-F238E27FC236}">
                <a16:creationId xmlns:a16="http://schemas.microsoft.com/office/drawing/2014/main" id="{C53F90D4-5A1D-D542-94E6-872E79D77B4C}"/>
              </a:ext>
            </a:extLst>
          </p:cNvPr>
          <p:cNvSpPr>
            <a:spLocks noGrp="1"/>
          </p:cNvSpPr>
          <p:nvPr>
            <p:ph idx="1"/>
          </p:nvPr>
        </p:nvSpPr>
        <p:spPr>
          <a:xfrm>
            <a:off x="338668" y="1420238"/>
            <a:ext cx="8369984" cy="3093396"/>
          </a:xfrm>
        </p:spPr>
        <p:txBody>
          <a:bodyPr/>
          <a:lstStyle/>
          <a:p>
            <a:r>
              <a:rPr lang="en-US" sz="2400" dirty="0"/>
              <a:t>How and why does the water vapor travel up?</a:t>
            </a:r>
          </a:p>
          <a:p>
            <a:endParaRPr lang="en-US" sz="2400" dirty="0"/>
          </a:p>
          <a:p>
            <a:r>
              <a:rPr lang="en-US" sz="2400" dirty="0"/>
              <a:t>What prior experiences do you have with warmed air or warmed water vapor that might help us explain this?</a:t>
            </a:r>
          </a:p>
          <a:p>
            <a:pPr marL="0" indent="0">
              <a:buNone/>
            </a:pPr>
            <a:endParaRPr lang="en-US" dirty="0"/>
          </a:p>
          <a:p>
            <a:pPr marL="0" indent="0">
              <a:buNone/>
            </a:pPr>
            <a:endParaRPr lang="en-US" dirty="0"/>
          </a:p>
        </p:txBody>
      </p:sp>
      <p:sp>
        <p:nvSpPr>
          <p:cNvPr id="4" name="Footer Placeholder 3">
            <a:extLst>
              <a:ext uri="{FF2B5EF4-FFF2-40B4-BE49-F238E27FC236}">
                <a16:creationId xmlns:a16="http://schemas.microsoft.com/office/drawing/2014/main" id="{B27B8DFE-5F6C-CB49-8C1A-3A05D040F81F}"/>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spTree>
    <p:extLst>
      <p:ext uri="{BB962C8B-B14F-4D97-AF65-F5344CB8AC3E}">
        <p14:creationId xmlns:p14="http://schemas.microsoft.com/office/powerpoint/2010/main" val="347396665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0AE8-B308-5842-A680-7978EE03766E}"/>
              </a:ext>
            </a:extLst>
          </p:cNvPr>
          <p:cNvSpPr>
            <a:spLocks noGrp="1"/>
          </p:cNvSpPr>
          <p:nvPr>
            <p:ph type="title"/>
          </p:nvPr>
        </p:nvSpPr>
        <p:spPr>
          <a:xfrm>
            <a:off x="319122" y="12128"/>
            <a:ext cx="8017809" cy="912345"/>
          </a:xfrm>
        </p:spPr>
        <p:txBody>
          <a:bodyPr>
            <a:normAutofit/>
          </a:bodyPr>
          <a:lstStyle/>
          <a:p>
            <a:r>
              <a:rPr lang="en-US" dirty="0"/>
              <a:t>Investigation: Mylar Balloon</a:t>
            </a:r>
          </a:p>
        </p:txBody>
      </p:sp>
      <p:sp>
        <p:nvSpPr>
          <p:cNvPr id="4" name="Content Placeholder 2">
            <a:extLst>
              <a:ext uri="{FF2B5EF4-FFF2-40B4-BE49-F238E27FC236}">
                <a16:creationId xmlns:a16="http://schemas.microsoft.com/office/drawing/2014/main" id="{21AD1EA9-E1D3-3C4B-BEE9-FC39697C1FCF}"/>
              </a:ext>
            </a:extLst>
          </p:cNvPr>
          <p:cNvSpPr>
            <a:spLocks noGrp="1"/>
          </p:cNvSpPr>
          <p:nvPr>
            <p:ph idx="1"/>
          </p:nvPr>
        </p:nvSpPr>
        <p:spPr>
          <a:xfrm>
            <a:off x="319122" y="924473"/>
            <a:ext cx="3823670" cy="3842791"/>
          </a:xfrm>
        </p:spPr>
        <p:txBody>
          <a:bodyPr>
            <a:noAutofit/>
          </a:bodyPr>
          <a:lstStyle/>
          <a:p>
            <a:pPr marL="0" indent="0">
              <a:buNone/>
            </a:pPr>
            <a:r>
              <a:rPr lang="en-US" sz="2400" dirty="0">
                <a:solidFill>
                  <a:srgbClr val="0070C0"/>
                </a:solidFill>
                <a:latin typeface="Montserrat SemiBold" panose="00000700000000000000" pitchFamily="2" charset="0"/>
              </a:rPr>
              <a:t>Step 1: </a:t>
            </a:r>
            <a:r>
              <a:rPr lang="en-US" sz="2400" dirty="0" smtClean="0"/>
              <a:t>Observe </a:t>
            </a:r>
            <a:r>
              <a:rPr lang="en-US" sz="2400" dirty="0"/>
              <a:t>warmed and cooled air</a:t>
            </a:r>
            <a:r>
              <a:rPr lang="en-US" sz="2400" dirty="0" smtClean="0"/>
              <a:t>.</a:t>
            </a:r>
          </a:p>
          <a:p>
            <a:pPr marL="0" indent="0">
              <a:buNone/>
            </a:pPr>
            <a:endParaRPr lang="en-US" sz="800" dirty="0"/>
          </a:p>
          <a:p>
            <a:r>
              <a:rPr lang="en-US" dirty="0"/>
              <a:t>Draw the </a:t>
            </a:r>
            <a:r>
              <a:rPr lang="en-US" dirty="0" smtClean="0"/>
              <a:t>set-up</a:t>
            </a:r>
          </a:p>
          <a:p>
            <a:endParaRPr lang="en-US" sz="800" dirty="0"/>
          </a:p>
          <a:p>
            <a:r>
              <a:rPr lang="en-US" dirty="0"/>
              <a:t>Record observations </a:t>
            </a:r>
            <a:r>
              <a:rPr lang="en-US" dirty="0" smtClean="0"/>
              <a:t>as </a:t>
            </a:r>
            <a:r>
              <a:rPr lang="en-US" dirty="0"/>
              <a:t>the balloon is warmed and as it cools down</a:t>
            </a:r>
          </a:p>
          <a:p>
            <a:pPr marL="0" indent="0">
              <a:buNone/>
            </a:pPr>
            <a:endParaRPr lang="en-US" sz="800" dirty="0"/>
          </a:p>
          <a:p>
            <a:pPr marL="0" indent="0">
              <a:buNone/>
            </a:pPr>
            <a:r>
              <a:rPr lang="en-US" dirty="0"/>
              <a:t>Demonstration video: </a:t>
            </a:r>
            <a:r>
              <a:rPr lang="en-US" dirty="0">
                <a:hlinkClick r:id="rId3"/>
              </a:rPr>
              <a:t>https://scied.ucar.edu/warming-mylar-balloon</a:t>
            </a:r>
            <a:endParaRPr lang="en-US" dirty="0"/>
          </a:p>
          <a:p>
            <a:pPr marL="0" indent="0">
              <a:buNone/>
            </a:pPr>
            <a:endParaRPr lang="en-US" dirty="0"/>
          </a:p>
          <a:p>
            <a:pPr marL="0" indent="0">
              <a:buNone/>
            </a:pPr>
            <a:endParaRPr lang="en-US" dirty="0"/>
          </a:p>
          <a:p>
            <a:pPr marL="0" indent="0">
              <a:buNone/>
            </a:pPr>
            <a:r>
              <a:rPr lang="en-US" dirty="0"/>
              <a:t> </a:t>
            </a:r>
          </a:p>
          <a:p>
            <a:pPr marL="0" indent="0">
              <a:buNone/>
            </a:pPr>
            <a:endParaRPr lang="en-US" dirty="0"/>
          </a:p>
          <a:p>
            <a:endParaRPr lang="en-US" sz="2400" dirty="0"/>
          </a:p>
          <a:p>
            <a:endParaRPr lang="en-US" dirty="0"/>
          </a:p>
        </p:txBody>
      </p:sp>
      <p:sp>
        <p:nvSpPr>
          <p:cNvPr id="3" name="Footer Placeholder 2">
            <a:extLst>
              <a:ext uri="{FF2B5EF4-FFF2-40B4-BE49-F238E27FC236}">
                <a16:creationId xmlns:a16="http://schemas.microsoft.com/office/drawing/2014/main" id="{48E07F62-47B4-E54C-B14D-3AE977DD475E}"/>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pic>
        <p:nvPicPr>
          <p:cNvPr id="5" name="Picture 4">
            <a:extLst>
              <a:ext uri="{FF2B5EF4-FFF2-40B4-BE49-F238E27FC236}">
                <a16:creationId xmlns:a16="http://schemas.microsoft.com/office/drawing/2014/main" id="{8EB3D842-14B8-2B4D-B42D-1F89CD73F8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44527" y="93311"/>
            <a:ext cx="5174111" cy="5174111"/>
          </a:xfrm>
          <a:prstGeom prst="rect">
            <a:avLst/>
          </a:prstGeom>
        </p:spPr>
      </p:pic>
    </p:spTree>
    <p:extLst>
      <p:ext uri="{BB962C8B-B14F-4D97-AF65-F5344CB8AC3E}">
        <p14:creationId xmlns:p14="http://schemas.microsoft.com/office/powerpoint/2010/main" val="23222946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0AE8-B308-5842-A680-7978EE03766E}"/>
              </a:ext>
            </a:extLst>
          </p:cNvPr>
          <p:cNvSpPr>
            <a:spLocks noGrp="1"/>
          </p:cNvSpPr>
          <p:nvPr>
            <p:ph type="title"/>
          </p:nvPr>
        </p:nvSpPr>
        <p:spPr>
          <a:xfrm>
            <a:off x="338668" y="177153"/>
            <a:ext cx="8017809" cy="912345"/>
          </a:xfrm>
        </p:spPr>
        <p:txBody>
          <a:bodyPr/>
          <a:lstStyle/>
          <a:p>
            <a:r>
              <a:rPr lang="en-US" dirty="0"/>
              <a:t>Making sense</a:t>
            </a:r>
          </a:p>
        </p:txBody>
      </p:sp>
      <p:sp>
        <p:nvSpPr>
          <p:cNvPr id="3" name="Content Placeholder 2">
            <a:extLst>
              <a:ext uri="{FF2B5EF4-FFF2-40B4-BE49-F238E27FC236}">
                <a16:creationId xmlns:a16="http://schemas.microsoft.com/office/drawing/2014/main" id="{C53F90D4-5A1D-D542-94E6-872E79D77B4C}"/>
              </a:ext>
            </a:extLst>
          </p:cNvPr>
          <p:cNvSpPr>
            <a:spLocks noGrp="1"/>
          </p:cNvSpPr>
          <p:nvPr>
            <p:ph idx="1"/>
          </p:nvPr>
        </p:nvSpPr>
        <p:spPr>
          <a:xfrm>
            <a:off x="338668" y="1089498"/>
            <a:ext cx="8369984" cy="3375498"/>
          </a:xfrm>
        </p:spPr>
        <p:txBody>
          <a:bodyPr/>
          <a:lstStyle/>
          <a:p>
            <a:pPr marL="0" indent="0">
              <a:buNone/>
            </a:pPr>
            <a:r>
              <a:rPr lang="en-US" sz="2400" dirty="0"/>
              <a:t>Why does the heated balloon go up? Think about what is happening inside the balloon.</a:t>
            </a:r>
          </a:p>
          <a:p>
            <a:pPr marL="0" indent="0">
              <a:buNone/>
            </a:pPr>
            <a:endParaRPr lang="en-US" sz="2400" dirty="0"/>
          </a:p>
          <a:p>
            <a:pPr marL="0" indent="0">
              <a:buNone/>
            </a:pPr>
            <a:r>
              <a:rPr lang="en-US" sz="2400" dirty="0"/>
              <a:t>What is happening inside the balloon when the balloon starts to sink?</a:t>
            </a:r>
          </a:p>
          <a:p>
            <a:pPr marL="0" indent="0">
              <a:buNone/>
            </a:pPr>
            <a:endParaRPr lang="en-US" dirty="0"/>
          </a:p>
        </p:txBody>
      </p:sp>
      <p:sp>
        <p:nvSpPr>
          <p:cNvPr id="4" name="Footer Placeholder 3">
            <a:extLst>
              <a:ext uri="{FF2B5EF4-FFF2-40B4-BE49-F238E27FC236}">
                <a16:creationId xmlns:a16="http://schemas.microsoft.com/office/drawing/2014/main" id="{8EB7CB39-F450-4140-B24D-217D9C4292F1}"/>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spTree>
    <p:extLst>
      <p:ext uri="{BB962C8B-B14F-4D97-AF65-F5344CB8AC3E}">
        <p14:creationId xmlns:p14="http://schemas.microsoft.com/office/powerpoint/2010/main" val="140293692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0AE8-B308-5842-A680-7978EE03766E}"/>
              </a:ext>
            </a:extLst>
          </p:cNvPr>
          <p:cNvSpPr>
            <a:spLocks noGrp="1"/>
          </p:cNvSpPr>
          <p:nvPr>
            <p:ph type="title"/>
          </p:nvPr>
        </p:nvSpPr>
        <p:spPr>
          <a:xfrm>
            <a:off x="338668" y="224021"/>
            <a:ext cx="8017809" cy="912345"/>
          </a:xfrm>
        </p:spPr>
        <p:txBody>
          <a:bodyPr/>
          <a:lstStyle/>
          <a:p>
            <a:r>
              <a:rPr lang="en-US" dirty="0"/>
              <a:t>Interactive Reading</a:t>
            </a:r>
          </a:p>
        </p:txBody>
      </p:sp>
      <p:sp>
        <p:nvSpPr>
          <p:cNvPr id="3" name="Content Placeholder 2">
            <a:extLst>
              <a:ext uri="{FF2B5EF4-FFF2-40B4-BE49-F238E27FC236}">
                <a16:creationId xmlns:a16="http://schemas.microsoft.com/office/drawing/2014/main" id="{C53F90D4-5A1D-D542-94E6-872E79D77B4C}"/>
              </a:ext>
            </a:extLst>
          </p:cNvPr>
          <p:cNvSpPr>
            <a:spLocks noGrp="1"/>
          </p:cNvSpPr>
          <p:nvPr>
            <p:ph idx="1"/>
          </p:nvPr>
        </p:nvSpPr>
        <p:spPr>
          <a:xfrm>
            <a:off x="338668" y="1041850"/>
            <a:ext cx="3727716" cy="3657599"/>
          </a:xfrm>
        </p:spPr>
        <p:txBody>
          <a:bodyPr/>
          <a:lstStyle/>
          <a:p>
            <a:pPr marL="0" indent="0">
              <a:buNone/>
            </a:pPr>
            <a:r>
              <a:rPr lang="en-US" sz="2400" dirty="0">
                <a:solidFill>
                  <a:srgbClr val="0070C0"/>
                </a:solidFill>
                <a:latin typeface="Montserrat SemiBold" panose="00000700000000000000" pitchFamily="2" charset="0"/>
              </a:rPr>
              <a:t>Step 2: </a:t>
            </a:r>
            <a:r>
              <a:rPr lang="en-US" sz="2400" dirty="0"/>
              <a:t>Air on the </a:t>
            </a:r>
            <a:r>
              <a:rPr lang="en-US" sz="2400" dirty="0" smtClean="0"/>
              <a:t>Move</a:t>
            </a:r>
          </a:p>
          <a:p>
            <a:pPr marL="0" indent="0">
              <a:buNone/>
            </a:pPr>
            <a:endParaRPr lang="en-US" sz="900" dirty="0"/>
          </a:p>
          <a:p>
            <a:r>
              <a:rPr lang="en-US" dirty="0"/>
              <a:t>Read about the differences between cold and warm air.</a:t>
            </a:r>
          </a:p>
          <a:p>
            <a:endParaRPr lang="en-US" sz="900" dirty="0"/>
          </a:p>
          <a:p>
            <a:r>
              <a:rPr lang="en-US" dirty="0"/>
              <a:t>Draw a diagram of 20 air molecules inside the mylar balloon when they are warmed and when they are cooler.</a:t>
            </a:r>
          </a:p>
        </p:txBody>
      </p:sp>
      <p:sp>
        <p:nvSpPr>
          <p:cNvPr id="4" name="Footer Placeholder 3">
            <a:extLst>
              <a:ext uri="{FF2B5EF4-FFF2-40B4-BE49-F238E27FC236}">
                <a16:creationId xmlns:a16="http://schemas.microsoft.com/office/drawing/2014/main" id="{5F412B22-8D37-1B4F-82EE-06BDB2DEDF38}"/>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pic>
        <p:nvPicPr>
          <p:cNvPr id="6" name="Picture 5">
            <a:extLst>
              <a:ext uri="{FF2B5EF4-FFF2-40B4-BE49-F238E27FC236}">
                <a16:creationId xmlns:a16="http://schemas.microsoft.com/office/drawing/2014/main" id="{91EAF61D-F70E-CE4D-9B9C-F66EA643BE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95211" y="220756"/>
            <a:ext cx="4158327" cy="4158327"/>
          </a:xfrm>
          <a:prstGeom prst="rect">
            <a:avLst/>
          </a:prstGeom>
        </p:spPr>
      </p:pic>
      <p:sp>
        <p:nvSpPr>
          <p:cNvPr id="7" name="TextBox 6">
            <a:extLst>
              <a:ext uri="{FF2B5EF4-FFF2-40B4-BE49-F238E27FC236}">
                <a16:creationId xmlns:a16="http://schemas.microsoft.com/office/drawing/2014/main" id="{010A45E2-A151-6444-A5E9-8B55F98DF346}"/>
              </a:ext>
            </a:extLst>
          </p:cNvPr>
          <p:cNvSpPr txBox="1"/>
          <p:nvPr/>
        </p:nvSpPr>
        <p:spPr>
          <a:xfrm>
            <a:off x="4817006" y="4097634"/>
            <a:ext cx="1026243" cy="369332"/>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Cold Air</a:t>
            </a:r>
          </a:p>
        </p:txBody>
      </p:sp>
      <p:sp>
        <p:nvSpPr>
          <p:cNvPr id="8" name="Rectangle 7">
            <a:extLst>
              <a:ext uri="{FF2B5EF4-FFF2-40B4-BE49-F238E27FC236}">
                <a16:creationId xmlns:a16="http://schemas.microsoft.com/office/drawing/2014/main" id="{DCFF48B7-A380-E043-815E-3E9E9122FC6C}"/>
              </a:ext>
            </a:extLst>
          </p:cNvPr>
          <p:cNvSpPr/>
          <p:nvPr/>
        </p:nvSpPr>
        <p:spPr>
          <a:xfrm>
            <a:off x="6942864" y="4097634"/>
            <a:ext cx="1188339" cy="369332"/>
          </a:xfrm>
          <a:prstGeom prst="rect">
            <a:avLst/>
          </a:prstGeom>
        </p:spPr>
        <p:txBody>
          <a:bodyPr wrap="none">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Warm Air</a:t>
            </a:r>
          </a:p>
        </p:txBody>
      </p:sp>
    </p:spTree>
    <p:extLst>
      <p:ext uri="{BB962C8B-B14F-4D97-AF65-F5344CB8AC3E}">
        <p14:creationId xmlns:p14="http://schemas.microsoft.com/office/powerpoint/2010/main" val="261842937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9620A-868D-814D-82F3-EB8100E746E9}"/>
              </a:ext>
            </a:extLst>
          </p:cNvPr>
          <p:cNvSpPr>
            <a:spLocks noGrp="1"/>
          </p:cNvSpPr>
          <p:nvPr>
            <p:ph type="title"/>
          </p:nvPr>
        </p:nvSpPr>
        <p:spPr>
          <a:xfrm>
            <a:off x="280219" y="273845"/>
            <a:ext cx="8235131" cy="656829"/>
          </a:xfrm>
        </p:spPr>
        <p:txBody>
          <a:bodyPr/>
          <a:lstStyle/>
          <a:p>
            <a:r>
              <a:rPr lang="en-US" dirty="0"/>
              <a:t>Interactive Reading</a:t>
            </a:r>
          </a:p>
        </p:txBody>
      </p:sp>
      <p:sp>
        <p:nvSpPr>
          <p:cNvPr id="3" name="Content Placeholder 2">
            <a:extLst>
              <a:ext uri="{FF2B5EF4-FFF2-40B4-BE49-F238E27FC236}">
                <a16:creationId xmlns:a16="http://schemas.microsoft.com/office/drawing/2014/main" id="{7F8AA0E1-BC71-BE43-BE6E-3242CB35F9A3}"/>
              </a:ext>
            </a:extLst>
          </p:cNvPr>
          <p:cNvSpPr>
            <a:spLocks noGrp="1"/>
          </p:cNvSpPr>
          <p:nvPr>
            <p:ph idx="1"/>
          </p:nvPr>
        </p:nvSpPr>
        <p:spPr>
          <a:xfrm>
            <a:off x="5759806" y="1559718"/>
            <a:ext cx="3160256" cy="2568300"/>
          </a:xfrm>
        </p:spPr>
        <p:txBody>
          <a:bodyPr/>
          <a:lstStyle/>
          <a:p>
            <a:r>
              <a:rPr lang="en-US" dirty="0" smtClean="0"/>
              <a:t>Read </a:t>
            </a:r>
            <a:r>
              <a:rPr lang="en-US" dirty="0"/>
              <a:t>about how gravity affects air </a:t>
            </a:r>
            <a:r>
              <a:rPr lang="en-US" dirty="0" smtClean="0"/>
              <a:t>molecules.</a:t>
            </a:r>
            <a:endParaRPr lang="en-US" dirty="0"/>
          </a:p>
          <a:p>
            <a:endParaRPr lang="en-US" sz="900" dirty="0"/>
          </a:p>
          <a:p>
            <a:r>
              <a:rPr lang="en-US" dirty="0"/>
              <a:t>Draw air molecules between the planet and the top of the atmosphere.</a:t>
            </a:r>
          </a:p>
        </p:txBody>
      </p:sp>
      <p:sp>
        <p:nvSpPr>
          <p:cNvPr id="4" name="Footer Placeholder 3">
            <a:extLst>
              <a:ext uri="{FF2B5EF4-FFF2-40B4-BE49-F238E27FC236}">
                <a16:creationId xmlns:a16="http://schemas.microsoft.com/office/drawing/2014/main" id="{4046F460-54A5-4241-B24F-A424C486E763}"/>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pic>
        <p:nvPicPr>
          <p:cNvPr id="5" name="Picture 4">
            <a:extLst>
              <a:ext uri="{FF2B5EF4-FFF2-40B4-BE49-F238E27FC236}">
                <a16:creationId xmlns:a16="http://schemas.microsoft.com/office/drawing/2014/main" id="{EED2131D-2D3A-184B-8335-03D310C3BC2D}"/>
              </a:ext>
            </a:extLst>
          </p:cNvPr>
          <p:cNvPicPr>
            <a:picLocks noChangeAspect="1"/>
          </p:cNvPicPr>
          <p:nvPr/>
        </p:nvPicPr>
        <p:blipFill>
          <a:blip r:embed="rId3" cstate="print"/>
          <a:stretch>
            <a:fillRect/>
          </a:stretch>
        </p:blipFill>
        <p:spPr>
          <a:xfrm>
            <a:off x="491512" y="1497067"/>
            <a:ext cx="5032210" cy="3130034"/>
          </a:xfrm>
          <a:prstGeom prst="rect">
            <a:avLst/>
          </a:prstGeom>
          <a:effectLst>
            <a:outerShdw blurRad="50800" dist="38100" dir="5400000" algn="t" rotWithShape="0">
              <a:prstClr val="black">
                <a:alpha val="40000"/>
              </a:prstClr>
            </a:outerShdw>
          </a:effectLst>
        </p:spPr>
      </p:pic>
      <p:sp>
        <p:nvSpPr>
          <p:cNvPr id="6" name="Content Placeholder 2">
            <a:extLst>
              <a:ext uri="{FF2B5EF4-FFF2-40B4-BE49-F238E27FC236}">
                <a16:creationId xmlns:a16="http://schemas.microsoft.com/office/drawing/2014/main" id="{7F8AA0E1-BC71-BE43-BE6E-3242CB35F9A3}"/>
              </a:ext>
            </a:extLst>
          </p:cNvPr>
          <p:cNvSpPr txBox="1">
            <a:spLocks/>
          </p:cNvSpPr>
          <p:nvPr/>
        </p:nvSpPr>
        <p:spPr bwMode="auto">
          <a:xfrm>
            <a:off x="398206" y="946948"/>
            <a:ext cx="3688602" cy="4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1450" indent="-171450" algn="l" rtl="0" eaLnBrk="1" fontAlgn="base" hangingPunct="1">
              <a:lnSpc>
                <a:spcPct val="90000"/>
              </a:lnSpc>
              <a:spcBef>
                <a:spcPts val="750"/>
              </a:spcBef>
              <a:spcAft>
                <a:spcPct val="0"/>
              </a:spcAft>
              <a:buFont typeface="Arial" panose="020B0604020202020204" pitchFamily="34" charset="0"/>
              <a:buChar char="•"/>
              <a:defRPr sz="2100" kern="1200">
                <a:solidFill>
                  <a:srgbClr val="595857"/>
                </a:solidFill>
                <a:latin typeface="Open Sans" panose="020B0606030504020204" pitchFamily="34" charset="0"/>
                <a:ea typeface="Open Sans" panose="020B0606030504020204" pitchFamily="34" charset="0"/>
                <a:cs typeface="Open Sans" panose="020B0606030504020204" pitchFamily="34" charset="0"/>
              </a:defRPr>
            </a:lvl1pPr>
            <a:lvl2pPr marL="514350" indent="-171450" algn="l" rtl="0" eaLnBrk="1" fontAlgn="base" hangingPunct="1">
              <a:lnSpc>
                <a:spcPct val="90000"/>
              </a:lnSpc>
              <a:spcBef>
                <a:spcPts val="375"/>
              </a:spcBef>
              <a:spcAft>
                <a:spcPct val="0"/>
              </a:spcAft>
              <a:buFont typeface="Arial" panose="020B0604020202020204" pitchFamily="34" charset="0"/>
              <a:buChar char="•"/>
              <a:defRPr sz="1800" kern="1200">
                <a:solidFill>
                  <a:srgbClr val="595857"/>
                </a:solidFill>
                <a:latin typeface="Open Sans" panose="020B0606030504020204" pitchFamily="34" charset="0"/>
                <a:ea typeface="Open Sans" panose="020B0606030504020204" pitchFamily="34" charset="0"/>
                <a:cs typeface="Open Sans" panose="020B0606030504020204" pitchFamily="34" charset="0"/>
              </a:defRPr>
            </a:lvl2pPr>
            <a:lvl3pPr marL="857250" indent="-171450" algn="l" rtl="0" eaLnBrk="1" fontAlgn="base" hangingPunct="1">
              <a:lnSpc>
                <a:spcPct val="90000"/>
              </a:lnSpc>
              <a:spcBef>
                <a:spcPts val="375"/>
              </a:spcBef>
              <a:spcAft>
                <a:spcPct val="0"/>
              </a:spcAft>
              <a:buFont typeface="Arial" panose="020B0604020202020204" pitchFamily="34" charset="0"/>
              <a:buChar char="•"/>
              <a:defRPr sz="1500" kern="1200">
                <a:solidFill>
                  <a:srgbClr val="595857"/>
                </a:solidFill>
                <a:latin typeface="Open Sans" panose="020B0606030504020204" pitchFamily="34" charset="0"/>
                <a:ea typeface="Open Sans" panose="020B0606030504020204" pitchFamily="34" charset="0"/>
                <a:cs typeface="Open Sans" panose="020B0606030504020204" pitchFamily="34" charset="0"/>
              </a:defRPr>
            </a:lvl3pPr>
            <a:lvl4pPr marL="1200150" indent="-171450" algn="l" rtl="0" eaLnBrk="1" fontAlgn="base" hangingPunct="1">
              <a:lnSpc>
                <a:spcPct val="90000"/>
              </a:lnSpc>
              <a:spcBef>
                <a:spcPts val="375"/>
              </a:spcBef>
              <a:spcAft>
                <a:spcPct val="0"/>
              </a:spcAft>
              <a:buFont typeface="Arial" panose="020B0604020202020204" pitchFamily="34" charset="0"/>
              <a:buChar char="•"/>
              <a:defRPr kern="1200">
                <a:solidFill>
                  <a:srgbClr val="595857"/>
                </a:solidFill>
                <a:latin typeface="Open Sans" panose="020B0606030504020204" pitchFamily="34" charset="0"/>
                <a:ea typeface="Open Sans" panose="020B0606030504020204" pitchFamily="34" charset="0"/>
                <a:cs typeface="Open Sans" panose="020B0606030504020204" pitchFamily="34" charset="0"/>
              </a:defRPr>
            </a:lvl4pPr>
            <a:lvl5pPr marL="1543050" indent="-171450" algn="l" rtl="0" eaLnBrk="1" fontAlgn="base" hangingPunct="1">
              <a:lnSpc>
                <a:spcPct val="90000"/>
              </a:lnSpc>
              <a:spcBef>
                <a:spcPts val="375"/>
              </a:spcBef>
              <a:spcAft>
                <a:spcPct val="0"/>
              </a:spcAft>
              <a:buFont typeface="Arial" panose="020B0604020202020204" pitchFamily="34" charset="0"/>
              <a:buChar char="•"/>
              <a:defRPr kern="1200">
                <a:solidFill>
                  <a:srgbClr val="595857"/>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400">
              <a:buFont typeface="Arial" panose="020B0604020202020204" pitchFamily="34" charset="0"/>
              <a:buNone/>
            </a:pPr>
            <a:r>
              <a:rPr lang="en-US" sz="2400" dirty="0" smtClean="0">
                <a:solidFill>
                  <a:srgbClr val="0070C0"/>
                </a:solidFill>
                <a:latin typeface="Montserrat SemiBold" panose="00000700000000000000" pitchFamily="2" charset="0"/>
              </a:rPr>
              <a:t>Step 2: </a:t>
            </a:r>
            <a:r>
              <a:rPr lang="en-US" sz="2400" dirty="0" smtClean="0"/>
              <a:t>Air on the Move</a:t>
            </a:r>
          </a:p>
        </p:txBody>
      </p:sp>
    </p:spTree>
    <p:extLst>
      <p:ext uri="{BB962C8B-B14F-4D97-AF65-F5344CB8AC3E}">
        <p14:creationId xmlns:p14="http://schemas.microsoft.com/office/powerpoint/2010/main" val="169669616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9620A-868D-814D-82F3-EB8100E746E9}"/>
              </a:ext>
            </a:extLst>
          </p:cNvPr>
          <p:cNvSpPr>
            <a:spLocks noGrp="1"/>
          </p:cNvSpPr>
          <p:nvPr>
            <p:ph type="title"/>
          </p:nvPr>
        </p:nvSpPr>
        <p:spPr>
          <a:xfrm>
            <a:off x="280219" y="273845"/>
            <a:ext cx="8235131" cy="656829"/>
          </a:xfrm>
        </p:spPr>
        <p:txBody>
          <a:bodyPr/>
          <a:lstStyle/>
          <a:p>
            <a:r>
              <a:rPr lang="en-US" dirty="0"/>
              <a:t>Interactive Reading</a:t>
            </a:r>
          </a:p>
        </p:txBody>
      </p:sp>
      <p:sp>
        <p:nvSpPr>
          <p:cNvPr id="3" name="Content Placeholder 2">
            <a:extLst>
              <a:ext uri="{FF2B5EF4-FFF2-40B4-BE49-F238E27FC236}">
                <a16:creationId xmlns:a16="http://schemas.microsoft.com/office/drawing/2014/main" id="{7F8AA0E1-BC71-BE43-BE6E-3242CB35F9A3}"/>
              </a:ext>
            </a:extLst>
          </p:cNvPr>
          <p:cNvSpPr>
            <a:spLocks noGrp="1"/>
          </p:cNvSpPr>
          <p:nvPr>
            <p:ph idx="1"/>
          </p:nvPr>
        </p:nvSpPr>
        <p:spPr>
          <a:xfrm>
            <a:off x="398207" y="1369219"/>
            <a:ext cx="5069532" cy="3263504"/>
          </a:xfrm>
        </p:spPr>
        <p:txBody>
          <a:bodyPr>
            <a:noAutofit/>
          </a:bodyPr>
          <a:lstStyle/>
          <a:p>
            <a:pPr marL="0" indent="0">
              <a:buNone/>
            </a:pPr>
            <a:r>
              <a:rPr lang="en-US" sz="2300" dirty="0">
                <a:solidFill>
                  <a:srgbClr val="0070C0"/>
                </a:solidFill>
                <a:latin typeface="Montserrat SemiBold" panose="00000700000000000000" pitchFamily="2" charset="0"/>
              </a:rPr>
              <a:t>Step </a:t>
            </a:r>
            <a:r>
              <a:rPr lang="en-US" sz="2300" dirty="0" smtClean="0">
                <a:solidFill>
                  <a:srgbClr val="0070C0"/>
                </a:solidFill>
                <a:latin typeface="Montserrat SemiBold" panose="00000700000000000000" pitchFamily="2" charset="0"/>
              </a:rPr>
              <a:t>2 continued:</a:t>
            </a:r>
            <a:r>
              <a:rPr lang="en-US" sz="2400" dirty="0" smtClean="0">
                <a:solidFill>
                  <a:srgbClr val="0070C0"/>
                </a:solidFill>
                <a:latin typeface="Montserrat SemiBold" panose="00000700000000000000" pitchFamily="2" charset="0"/>
              </a:rPr>
              <a:t> </a:t>
            </a:r>
            <a:r>
              <a:rPr lang="en-US" sz="2300" dirty="0" smtClean="0"/>
              <a:t>Air </a:t>
            </a:r>
            <a:r>
              <a:rPr lang="en-US" sz="2300" dirty="0"/>
              <a:t>on the </a:t>
            </a:r>
            <a:r>
              <a:rPr lang="en-US" sz="2300" dirty="0" smtClean="0"/>
              <a:t>Move</a:t>
            </a:r>
          </a:p>
          <a:p>
            <a:pPr marL="0" indent="0">
              <a:buNone/>
            </a:pPr>
            <a:endParaRPr lang="en-US" sz="900" dirty="0"/>
          </a:p>
          <a:p>
            <a:r>
              <a:rPr lang="en-US" dirty="0"/>
              <a:t>Read about </a:t>
            </a:r>
            <a:r>
              <a:rPr lang="en-US" dirty="0" smtClean="0"/>
              <a:t>convection.</a:t>
            </a:r>
            <a:endParaRPr lang="en-US" dirty="0"/>
          </a:p>
          <a:p>
            <a:endParaRPr lang="en-US" sz="900" dirty="0"/>
          </a:p>
          <a:p>
            <a:r>
              <a:rPr lang="en-US" dirty="0"/>
              <a:t>Write an explanation for why warm air goes up and cold air goes down.</a:t>
            </a:r>
          </a:p>
        </p:txBody>
      </p:sp>
      <p:sp>
        <p:nvSpPr>
          <p:cNvPr id="4" name="Footer Placeholder 3">
            <a:extLst>
              <a:ext uri="{FF2B5EF4-FFF2-40B4-BE49-F238E27FC236}">
                <a16:creationId xmlns:a16="http://schemas.microsoft.com/office/drawing/2014/main" id="{4046F460-54A5-4241-B24F-A424C486E763}"/>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0128" y="689139"/>
            <a:ext cx="2926888" cy="3512265"/>
          </a:xfrm>
          <a:prstGeom prst="rect">
            <a:avLst/>
          </a:prstGeom>
        </p:spPr>
      </p:pic>
    </p:spTree>
    <p:extLst>
      <p:ext uri="{BB962C8B-B14F-4D97-AF65-F5344CB8AC3E}">
        <p14:creationId xmlns:p14="http://schemas.microsoft.com/office/powerpoint/2010/main" val="79321404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0AE8-B308-5842-A680-7978EE03766E}"/>
              </a:ext>
            </a:extLst>
          </p:cNvPr>
          <p:cNvSpPr>
            <a:spLocks noGrp="1"/>
          </p:cNvSpPr>
          <p:nvPr>
            <p:ph type="title"/>
          </p:nvPr>
        </p:nvSpPr>
        <p:spPr>
          <a:xfrm>
            <a:off x="338668" y="468983"/>
            <a:ext cx="8017809" cy="912345"/>
          </a:xfrm>
        </p:spPr>
        <p:txBody>
          <a:bodyPr/>
          <a:lstStyle/>
          <a:p>
            <a:r>
              <a:rPr lang="en-US" dirty="0"/>
              <a:t>Conclusion</a:t>
            </a:r>
          </a:p>
        </p:txBody>
      </p:sp>
      <p:sp>
        <p:nvSpPr>
          <p:cNvPr id="3" name="Content Placeholder 2">
            <a:extLst>
              <a:ext uri="{FF2B5EF4-FFF2-40B4-BE49-F238E27FC236}">
                <a16:creationId xmlns:a16="http://schemas.microsoft.com/office/drawing/2014/main" id="{C53F90D4-5A1D-D542-94E6-872E79D77B4C}"/>
              </a:ext>
            </a:extLst>
          </p:cNvPr>
          <p:cNvSpPr>
            <a:spLocks noGrp="1"/>
          </p:cNvSpPr>
          <p:nvPr>
            <p:ph idx="1"/>
          </p:nvPr>
        </p:nvSpPr>
        <p:spPr>
          <a:xfrm>
            <a:off x="338668" y="1381328"/>
            <a:ext cx="8369984" cy="3015574"/>
          </a:xfrm>
        </p:spPr>
        <p:txBody>
          <a:bodyPr/>
          <a:lstStyle/>
          <a:p>
            <a:pPr marL="0" indent="0">
              <a:buNone/>
            </a:pPr>
            <a:r>
              <a:rPr lang="en-US" sz="2400" dirty="0"/>
              <a:t>Why does warm air go up and cool air go down? </a:t>
            </a:r>
          </a:p>
          <a:p>
            <a:pPr marL="0" indent="0">
              <a:buNone/>
            </a:pPr>
            <a:r>
              <a:rPr lang="en-US" dirty="0"/>
              <a:t> </a:t>
            </a:r>
            <a:endParaRPr lang="en-US" sz="2100" dirty="0"/>
          </a:p>
          <a:p>
            <a:pPr lvl="1"/>
            <a:r>
              <a:rPr lang="en-US" sz="2100" dirty="0" smtClean="0"/>
              <a:t>Reflect on </a:t>
            </a:r>
            <a:r>
              <a:rPr lang="en-US" sz="2100" dirty="0"/>
              <a:t>the reading as well as information from other activities we have done so far</a:t>
            </a:r>
            <a:r>
              <a:rPr lang="en-US" sz="2100" dirty="0" smtClean="0"/>
              <a:t>.</a:t>
            </a:r>
          </a:p>
          <a:p>
            <a:pPr lvl="1"/>
            <a:endParaRPr lang="en-US" sz="900" dirty="0"/>
          </a:p>
          <a:p>
            <a:pPr lvl="1"/>
            <a:r>
              <a:rPr lang="en-US" sz="2100" dirty="0"/>
              <a:t>Share these ideas and record them in the </a:t>
            </a:r>
            <a:r>
              <a:rPr lang="en-US" sz="2100" dirty="0">
                <a:solidFill>
                  <a:srgbClr val="0070C0"/>
                </a:solidFill>
                <a:latin typeface="Montserrat SemiBold" panose="00000700000000000000" pitchFamily="2" charset="0"/>
              </a:rPr>
              <a:t>Model Idea Tracker.</a:t>
            </a:r>
          </a:p>
          <a:p>
            <a:pPr marL="0" indent="0">
              <a:buNone/>
            </a:pPr>
            <a:endParaRPr lang="en-US" dirty="0"/>
          </a:p>
        </p:txBody>
      </p:sp>
      <p:sp>
        <p:nvSpPr>
          <p:cNvPr id="4" name="Footer Placeholder 3">
            <a:extLst>
              <a:ext uri="{FF2B5EF4-FFF2-40B4-BE49-F238E27FC236}">
                <a16:creationId xmlns:a16="http://schemas.microsoft.com/office/drawing/2014/main" id="{53176FF6-5D7B-FB4E-B0F3-3B7F97124600}"/>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spTree>
    <p:extLst>
      <p:ext uri="{BB962C8B-B14F-4D97-AF65-F5344CB8AC3E}">
        <p14:creationId xmlns:p14="http://schemas.microsoft.com/office/powerpoint/2010/main" val="295446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0AE8-B308-5842-A680-7978EE03766E}"/>
              </a:ext>
            </a:extLst>
          </p:cNvPr>
          <p:cNvSpPr>
            <a:spLocks noGrp="1"/>
          </p:cNvSpPr>
          <p:nvPr>
            <p:ph type="title"/>
          </p:nvPr>
        </p:nvSpPr>
        <p:spPr>
          <a:xfrm>
            <a:off x="338669" y="579032"/>
            <a:ext cx="8017809" cy="912345"/>
          </a:xfrm>
        </p:spPr>
        <p:txBody>
          <a:bodyPr/>
          <a:lstStyle/>
          <a:p>
            <a:r>
              <a:rPr lang="en-US" dirty="0"/>
              <a:t>Observations</a:t>
            </a:r>
          </a:p>
        </p:txBody>
      </p:sp>
      <p:sp>
        <p:nvSpPr>
          <p:cNvPr id="3" name="Content Placeholder 2">
            <a:extLst>
              <a:ext uri="{FF2B5EF4-FFF2-40B4-BE49-F238E27FC236}">
                <a16:creationId xmlns:a16="http://schemas.microsoft.com/office/drawing/2014/main" id="{C53F90D4-5A1D-D542-94E6-872E79D77B4C}"/>
              </a:ext>
            </a:extLst>
          </p:cNvPr>
          <p:cNvSpPr>
            <a:spLocks noGrp="1"/>
          </p:cNvSpPr>
          <p:nvPr>
            <p:ph idx="1"/>
          </p:nvPr>
        </p:nvSpPr>
        <p:spPr>
          <a:xfrm>
            <a:off x="338668" y="1820636"/>
            <a:ext cx="8369984" cy="2795452"/>
          </a:xfrm>
        </p:spPr>
        <p:txBody>
          <a:bodyPr/>
          <a:lstStyle/>
          <a:p>
            <a:pPr marL="0" indent="0">
              <a:buNone/>
            </a:pPr>
            <a:r>
              <a:rPr lang="en-US" sz="2400" b="1" dirty="0">
                <a:solidFill>
                  <a:srgbClr val="0070C0"/>
                </a:solidFill>
                <a:latin typeface="Montserrat SemiBold" panose="00000700000000000000" pitchFamily="2" charset="0"/>
              </a:rPr>
              <a:t>Step 1: </a:t>
            </a:r>
            <a:r>
              <a:rPr lang="en-US" sz="2400" dirty="0"/>
              <a:t>What can we learn about storms by watching clouds in the sky?</a:t>
            </a:r>
          </a:p>
          <a:p>
            <a:pPr marL="0" indent="0">
              <a:buNone/>
            </a:pPr>
            <a:endParaRPr lang="en-US" sz="2400" dirty="0"/>
          </a:p>
          <a:p>
            <a:pPr lvl="1"/>
            <a:r>
              <a:rPr lang="en-US" sz="2100" dirty="0"/>
              <a:t>Work in pairs or small groups, write down your ideas.</a:t>
            </a:r>
          </a:p>
          <a:p>
            <a:pPr marL="0" indent="0">
              <a:buNone/>
            </a:pPr>
            <a:endParaRPr lang="en-US" sz="2400" dirty="0"/>
          </a:p>
          <a:p>
            <a:pPr marL="0" indent="0">
              <a:buNone/>
            </a:pPr>
            <a:endParaRPr lang="en-US" dirty="0"/>
          </a:p>
        </p:txBody>
      </p:sp>
      <p:sp>
        <p:nvSpPr>
          <p:cNvPr id="4" name="Footer Placeholder 3">
            <a:extLst>
              <a:ext uri="{FF2B5EF4-FFF2-40B4-BE49-F238E27FC236}">
                <a16:creationId xmlns:a16="http://schemas.microsoft.com/office/drawing/2014/main" id="{529C5B8F-C60F-2B4D-84A2-523F68FCA1DC}"/>
              </a:ext>
            </a:extLst>
          </p:cNvPr>
          <p:cNvSpPr>
            <a:spLocks noGrp="1"/>
          </p:cNvSpPr>
          <p:nvPr>
            <p:ph type="ftr" sz="quarter" idx="11"/>
          </p:nvPr>
        </p:nvSpPr>
        <p:spPr>
          <a:xfrm>
            <a:off x="638175" y="4767264"/>
            <a:ext cx="3952486" cy="178083"/>
          </a:xfrm>
        </p:spPr>
        <p:txBody>
          <a:bodyPr/>
          <a:lstStyle/>
          <a:p>
            <a:pPr>
              <a:defRPr/>
            </a:pPr>
            <a:r>
              <a:rPr lang="en-US" dirty="0"/>
              <a:t>© 2019 University Corporation for Atmospheric Research. All Rights Reserved </a:t>
            </a:r>
          </a:p>
        </p:txBody>
      </p:sp>
    </p:spTree>
    <p:extLst>
      <p:ext uri="{BB962C8B-B14F-4D97-AF65-F5344CB8AC3E}">
        <p14:creationId xmlns:p14="http://schemas.microsoft.com/office/powerpoint/2010/main" val="101799376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0AE8-B308-5842-A680-7978EE03766E}"/>
              </a:ext>
            </a:extLst>
          </p:cNvPr>
          <p:cNvSpPr>
            <a:spLocks noGrp="1"/>
          </p:cNvSpPr>
          <p:nvPr>
            <p:ph type="title"/>
          </p:nvPr>
        </p:nvSpPr>
        <p:spPr>
          <a:xfrm>
            <a:off x="338668" y="307976"/>
            <a:ext cx="8017809" cy="912345"/>
          </a:xfrm>
        </p:spPr>
        <p:txBody>
          <a:bodyPr/>
          <a:lstStyle/>
          <a:p>
            <a:r>
              <a:rPr lang="en-US" dirty="0"/>
              <a:t>Taking </a:t>
            </a:r>
            <a:r>
              <a:rPr lang="en-US" dirty="0" smtClean="0"/>
              <a:t>stock</a:t>
            </a:r>
            <a:endParaRPr lang="en-US" dirty="0"/>
          </a:p>
        </p:txBody>
      </p:sp>
      <p:sp>
        <p:nvSpPr>
          <p:cNvPr id="3" name="Content Placeholder 2">
            <a:extLst>
              <a:ext uri="{FF2B5EF4-FFF2-40B4-BE49-F238E27FC236}">
                <a16:creationId xmlns:a16="http://schemas.microsoft.com/office/drawing/2014/main" id="{C53F90D4-5A1D-D542-94E6-872E79D77B4C}"/>
              </a:ext>
            </a:extLst>
          </p:cNvPr>
          <p:cNvSpPr>
            <a:spLocks noGrp="1"/>
          </p:cNvSpPr>
          <p:nvPr>
            <p:ph idx="1"/>
          </p:nvPr>
        </p:nvSpPr>
        <p:spPr>
          <a:xfrm>
            <a:off x="338668" y="1352145"/>
            <a:ext cx="4363961" cy="3132305"/>
          </a:xfrm>
        </p:spPr>
        <p:txBody>
          <a:bodyPr/>
          <a:lstStyle/>
          <a:p>
            <a:pPr marL="0" indent="0">
              <a:buNone/>
            </a:pPr>
            <a:r>
              <a:rPr lang="en-US" sz="2400" dirty="0"/>
              <a:t>The Driving Question Board</a:t>
            </a:r>
          </a:p>
          <a:p>
            <a:pPr marL="0" indent="0">
              <a:buNone/>
            </a:pPr>
            <a:endParaRPr lang="en-US" sz="2400" dirty="0"/>
          </a:p>
          <a:p>
            <a:pPr lvl="1"/>
            <a:r>
              <a:rPr lang="en-US" sz="2100" dirty="0"/>
              <a:t>What questions can we now answer? What connections can you make?</a:t>
            </a:r>
          </a:p>
        </p:txBody>
      </p:sp>
      <p:sp>
        <p:nvSpPr>
          <p:cNvPr id="4" name="Footer Placeholder 3">
            <a:extLst>
              <a:ext uri="{FF2B5EF4-FFF2-40B4-BE49-F238E27FC236}">
                <a16:creationId xmlns:a16="http://schemas.microsoft.com/office/drawing/2014/main" id="{B18BD206-AA63-054B-9BCE-5E178A7241B1}"/>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25562">
            <a:off x="5096133" y="439695"/>
            <a:ext cx="2608748" cy="4344142"/>
          </a:xfrm>
          <a:prstGeom prst="rect">
            <a:avLst/>
          </a:prstGeom>
        </p:spPr>
      </p:pic>
    </p:spTree>
    <p:extLst>
      <p:ext uri="{BB962C8B-B14F-4D97-AF65-F5344CB8AC3E}">
        <p14:creationId xmlns:p14="http://schemas.microsoft.com/office/powerpoint/2010/main" val="350619452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CC36F02-7B9C-214A-82B1-B6B2C58AC764}"/>
              </a:ext>
            </a:extLst>
          </p:cNvPr>
          <p:cNvSpPr>
            <a:spLocks noGrp="1"/>
          </p:cNvSpPr>
          <p:nvPr>
            <p:ph type="title"/>
          </p:nvPr>
        </p:nvSpPr>
        <p:spPr>
          <a:xfrm>
            <a:off x="338668" y="276361"/>
            <a:ext cx="8017809" cy="912345"/>
          </a:xfrm>
        </p:spPr>
        <p:txBody>
          <a:bodyPr>
            <a:normAutofit/>
          </a:bodyPr>
          <a:lstStyle/>
          <a:p>
            <a:r>
              <a:rPr lang="en-US" dirty="0"/>
              <a:t>Making sense</a:t>
            </a:r>
          </a:p>
        </p:txBody>
      </p:sp>
      <p:sp>
        <p:nvSpPr>
          <p:cNvPr id="3" name="Content Placeholder 2">
            <a:extLst>
              <a:ext uri="{FF2B5EF4-FFF2-40B4-BE49-F238E27FC236}">
                <a16:creationId xmlns:a16="http://schemas.microsoft.com/office/drawing/2014/main" id="{C53F90D4-5A1D-D542-94E6-872E79D77B4C}"/>
              </a:ext>
            </a:extLst>
          </p:cNvPr>
          <p:cNvSpPr>
            <a:spLocks noGrp="1"/>
          </p:cNvSpPr>
          <p:nvPr>
            <p:ph idx="1"/>
          </p:nvPr>
        </p:nvSpPr>
        <p:spPr>
          <a:xfrm>
            <a:off x="338668" y="1188707"/>
            <a:ext cx="8369984" cy="3305472"/>
          </a:xfrm>
        </p:spPr>
        <p:txBody>
          <a:bodyPr>
            <a:normAutofit lnSpcReduction="10000"/>
          </a:bodyPr>
          <a:lstStyle/>
          <a:p>
            <a:pPr marL="0" indent="0">
              <a:buNone/>
            </a:pPr>
            <a:r>
              <a:rPr lang="en-US" sz="2400" dirty="0"/>
              <a:t>What causes an isolated storm to form? </a:t>
            </a:r>
          </a:p>
          <a:p>
            <a:pPr marL="0" indent="0">
              <a:buNone/>
            </a:pPr>
            <a:endParaRPr lang="en-US" sz="2400" dirty="0"/>
          </a:p>
          <a:p>
            <a:pPr lvl="1"/>
            <a:r>
              <a:rPr lang="en-US" sz="2100" dirty="0">
                <a:solidFill>
                  <a:schemeClr val="tx2"/>
                </a:solidFill>
              </a:rPr>
              <a:t>Revisit the stormy day time-lapse video</a:t>
            </a:r>
            <a:r>
              <a:rPr lang="en-US" sz="2100" dirty="0">
                <a:solidFill>
                  <a:schemeClr val="tx1">
                    <a:lumMod val="65000"/>
                    <a:lumOff val="35000"/>
                  </a:schemeClr>
                </a:solidFill>
              </a:rPr>
              <a:t> (</a:t>
            </a:r>
            <a:r>
              <a:rPr lang="en-US" sz="2100" dirty="0">
                <a:solidFill>
                  <a:srgbClr val="FF0000"/>
                </a:solidFill>
                <a:hlinkClick r:id="rId3"/>
              </a:rPr>
              <a:t>Stormy Day Video</a:t>
            </a:r>
            <a:r>
              <a:rPr lang="en-US" sz="2100" dirty="0"/>
              <a:t>: July 4, 2017)</a:t>
            </a:r>
          </a:p>
          <a:p>
            <a:pPr marL="342900" lvl="1" indent="0">
              <a:buNone/>
            </a:pPr>
            <a:endParaRPr lang="en-US" sz="2100" dirty="0"/>
          </a:p>
          <a:p>
            <a:pPr lvl="1"/>
            <a:r>
              <a:rPr lang="en-US" sz="2100" dirty="0">
                <a:solidFill>
                  <a:schemeClr val="tx2"/>
                </a:solidFill>
              </a:rPr>
              <a:t>In groups, discuss the important things that happened for the storm to form.</a:t>
            </a:r>
          </a:p>
          <a:p>
            <a:pPr marL="342900" lvl="1" indent="0">
              <a:buNone/>
            </a:pPr>
            <a:endParaRPr lang="en-US" sz="2100" dirty="0">
              <a:solidFill>
                <a:schemeClr val="tx2"/>
              </a:solidFill>
            </a:endParaRPr>
          </a:p>
          <a:p>
            <a:pPr lvl="1"/>
            <a:r>
              <a:rPr lang="en-US" sz="2100" dirty="0"/>
              <a:t>What ideas from our </a:t>
            </a:r>
            <a:r>
              <a:rPr lang="en-US" sz="2100" dirty="0">
                <a:solidFill>
                  <a:srgbClr val="0070C0"/>
                </a:solidFill>
                <a:latin typeface="Montserrat SemiBold" panose="00000700000000000000" pitchFamily="2" charset="0"/>
              </a:rPr>
              <a:t>Model Idea Tracker </a:t>
            </a:r>
            <a:r>
              <a:rPr lang="en-US" sz="2100" dirty="0"/>
              <a:t>might help us explain what causes an isolated storm?</a:t>
            </a:r>
          </a:p>
          <a:p>
            <a:pPr lvl="1"/>
            <a:endParaRPr lang="en-US" sz="2100" dirty="0">
              <a:solidFill>
                <a:schemeClr val="tx2"/>
              </a:solidFill>
            </a:endParaRPr>
          </a:p>
          <a:p>
            <a:pPr marL="0" indent="0">
              <a:buNone/>
            </a:pPr>
            <a:endParaRPr lang="en-US" dirty="0"/>
          </a:p>
        </p:txBody>
      </p:sp>
      <p:sp>
        <p:nvSpPr>
          <p:cNvPr id="2" name="Footer Placeholder 1">
            <a:extLst>
              <a:ext uri="{FF2B5EF4-FFF2-40B4-BE49-F238E27FC236}">
                <a16:creationId xmlns:a16="http://schemas.microsoft.com/office/drawing/2014/main" id="{2DF1B196-3492-D149-8793-7CA4B0C90241}"/>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spTree>
    <p:extLst>
      <p:ext uri="{BB962C8B-B14F-4D97-AF65-F5344CB8AC3E}">
        <p14:creationId xmlns:p14="http://schemas.microsoft.com/office/powerpoint/2010/main" val="235771369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0AE8-B308-5842-A680-7978EE03766E}"/>
              </a:ext>
            </a:extLst>
          </p:cNvPr>
          <p:cNvSpPr>
            <a:spLocks noGrp="1"/>
          </p:cNvSpPr>
          <p:nvPr>
            <p:ph type="title"/>
          </p:nvPr>
        </p:nvSpPr>
        <p:spPr>
          <a:xfrm>
            <a:off x="338668" y="310496"/>
            <a:ext cx="8017809" cy="554379"/>
          </a:xfrm>
        </p:spPr>
        <p:txBody>
          <a:bodyPr>
            <a:normAutofit/>
          </a:bodyPr>
          <a:lstStyle/>
          <a:p>
            <a:r>
              <a:rPr lang="en-US" dirty="0"/>
              <a:t>Make a </a:t>
            </a:r>
            <a:r>
              <a:rPr lang="en-US" dirty="0" smtClean="0"/>
              <a:t>model</a:t>
            </a:r>
            <a:endParaRPr lang="en-US" dirty="0"/>
          </a:p>
        </p:txBody>
      </p:sp>
      <p:sp>
        <p:nvSpPr>
          <p:cNvPr id="3" name="Content Placeholder 2">
            <a:extLst>
              <a:ext uri="{FF2B5EF4-FFF2-40B4-BE49-F238E27FC236}">
                <a16:creationId xmlns:a16="http://schemas.microsoft.com/office/drawing/2014/main" id="{C53F90D4-5A1D-D542-94E6-872E79D77B4C}"/>
              </a:ext>
            </a:extLst>
          </p:cNvPr>
          <p:cNvSpPr>
            <a:spLocks noGrp="1"/>
          </p:cNvSpPr>
          <p:nvPr>
            <p:ph idx="1"/>
          </p:nvPr>
        </p:nvSpPr>
        <p:spPr>
          <a:xfrm>
            <a:off x="338668" y="920858"/>
            <a:ext cx="8369984" cy="4008283"/>
          </a:xfrm>
        </p:spPr>
        <p:txBody>
          <a:bodyPr>
            <a:normAutofit fontScale="92500"/>
          </a:bodyPr>
          <a:lstStyle/>
          <a:p>
            <a:pPr marL="0" indent="0">
              <a:buNone/>
            </a:pPr>
            <a:r>
              <a:rPr lang="en-US" sz="2600" dirty="0">
                <a:solidFill>
                  <a:srgbClr val="0070C0"/>
                </a:solidFill>
                <a:latin typeface="Montserrat SemiBold" panose="00000700000000000000" pitchFamily="2" charset="0"/>
              </a:rPr>
              <a:t>Step 3: </a:t>
            </a:r>
            <a:r>
              <a:rPr lang="en-US" sz="2600" dirty="0"/>
              <a:t>Create a model to describe how precipitation happens in an isolated </a:t>
            </a:r>
            <a:r>
              <a:rPr lang="en-US" sz="2600" dirty="0" smtClean="0"/>
              <a:t>storm.</a:t>
            </a:r>
            <a:endParaRPr lang="en-US" sz="2600" dirty="0"/>
          </a:p>
          <a:p>
            <a:pPr marL="0" indent="0">
              <a:buNone/>
            </a:pPr>
            <a:endParaRPr lang="en-US" sz="900" dirty="0"/>
          </a:p>
          <a:p>
            <a:pPr marL="0" indent="0">
              <a:buNone/>
            </a:pPr>
            <a:r>
              <a:rPr lang="en-US" sz="2300" dirty="0"/>
              <a:t>Draw and </a:t>
            </a:r>
            <a:r>
              <a:rPr lang="en-US" sz="2300" dirty="0" smtClean="0"/>
              <a:t>write </a:t>
            </a:r>
            <a:r>
              <a:rPr lang="en-US" sz="2300" dirty="0"/>
              <a:t>in the illustration. Make sure your model explains</a:t>
            </a:r>
            <a:r>
              <a:rPr lang="en-US" sz="2300" dirty="0" smtClean="0"/>
              <a:t>:</a:t>
            </a:r>
          </a:p>
          <a:p>
            <a:pPr marL="0" indent="0">
              <a:buNone/>
            </a:pPr>
            <a:endParaRPr lang="en-US" sz="900" dirty="0"/>
          </a:p>
          <a:p>
            <a:pPr lvl="0"/>
            <a:r>
              <a:rPr lang="en-US" sz="2200" dirty="0"/>
              <a:t>What happens to energy from the Sun that leads to the isolated storm?</a:t>
            </a:r>
          </a:p>
          <a:p>
            <a:pPr lvl="0"/>
            <a:r>
              <a:rPr lang="en-US" sz="2200" dirty="0"/>
              <a:t>What happens to water at the surface and clouds that lead to the isolated storm?</a:t>
            </a:r>
          </a:p>
          <a:p>
            <a:pPr lvl="0"/>
            <a:r>
              <a:rPr lang="en-US" sz="2200" dirty="0"/>
              <a:t>How </a:t>
            </a:r>
            <a:r>
              <a:rPr lang="en-US" sz="2200" dirty="0" smtClean="0"/>
              <a:t>do air </a:t>
            </a:r>
            <a:r>
              <a:rPr lang="en-US" sz="2200" dirty="0"/>
              <a:t>temperature and humidity change as air moves from the ground to the cloud?</a:t>
            </a:r>
          </a:p>
          <a:p>
            <a:pPr lvl="0"/>
            <a:r>
              <a:rPr lang="en-US" sz="2200" dirty="0"/>
              <a:t>How does air </a:t>
            </a:r>
            <a:r>
              <a:rPr lang="en-US" sz="2200" dirty="0" smtClean="0"/>
              <a:t>move </a:t>
            </a:r>
            <a:r>
              <a:rPr lang="en-US" sz="2200" dirty="0"/>
              <a:t>between the ground </a:t>
            </a:r>
            <a:r>
              <a:rPr lang="en-US" sz="2200" dirty="0" smtClean="0"/>
              <a:t>to </a:t>
            </a:r>
            <a:r>
              <a:rPr lang="en-US" sz="2200" dirty="0"/>
              <a:t>where the storm forms?</a:t>
            </a:r>
          </a:p>
          <a:p>
            <a:endParaRPr lang="en-US" sz="2300" dirty="0"/>
          </a:p>
        </p:txBody>
      </p:sp>
      <p:sp>
        <p:nvSpPr>
          <p:cNvPr id="4" name="Footer Placeholder 3">
            <a:extLst>
              <a:ext uri="{FF2B5EF4-FFF2-40B4-BE49-F238E27FC236}">
                <a16:creationId xmlns:a16="http://schemas.microsoft.com/office/drawing/2014/main" id="{4C69D18A-598A-C946-8712-FE399C8ABBA7}"/>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spTree>
    <p:extLst>
      <p:ext uri="{BB962C8B-B14F-4D97-AF65-F5344CB8AC3E}">
        <p14:creationId xmlns:p14="http://schemas.microsoft.com/office/powerpoint/2010/main" val="252414380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6604244-BB8F-DB41-9374-98121ADB5421}"/>
              </a:ext>
            </a:extLst>
          </p:cNvPr>
          <p:cNvSpPr>
            <a:spLocks noGrp="1"/>
          </p:cNvSpPr>
          <p:nvPr>
            <p:ph type="title"/>
          </p:nvPr>
        </p:nvSpPr>
        <p:spPr>
          <a:xfrm>
            <a:off x="338668" y="243207"/>
            <a:ext cx="8017809" cy="793681"/>
          </a:xfrm>
        </p:spPr>
        <p:txBody>
          <a:bodyPr>
            <a:normAutofit/>
          </a:bodyPr>
          <a:lstStyle/>
          <a:p>
            <a:r>
              <a:rPr lang="en-US" dirty="0"/>
              <a:t>Develop a Consensus Model</a:t>
            </a:r>
          </a:p>
        </p:txBody>
      </p:sp>
      <p:sp>
        <p:nvSpPr>
          <p:cNvPr id="3" name="Content Placeholder 2">
            <a:extLst>
              <a:ext uri="{FF2B5EF4-FFF2-40B4-BE49-F238E27FC236}">
                <a16:creationId xmlns:a16="http://schemas.microsoft.com/office/drawing/2014/main" id="{C53F90D4-5A1D-D542-94E6-872E79D77B4C}"/>
              </a:ext>
            </a:extLst>
          </p:cNvPr>
          <p:cNvSpPr>
            <a:spLocks noGrp="1"/>
          </p:cNvSpPr>
          <p:nvPr>
            <p:ph idx="1"/>
          </p:nvPr>
        </p:nvSpPr>
        <p:spPr>
          <a:xfrm>
            <a:off x="152058" y="1092871"/>
            <a:ext cx="8562734" cy="3677055"/>
          </a:xfrm>
        </p:spPr>
        <p:txBody>
          <a:bodyPr/>
          <a:lstStyle/>
          <a:p>
            <a:pPr lvl="1"/>
            <a:r>
              <a:rPr lang="en-US" sz="2100" dirty="0"/>
              <a:t>Use ideas from student models to draw a Consensus Model for the class to show what has to happen for an isolated storm to form.</a:t>
            </a:r>
          </a:p>
          <a:p>
            <a:pPr marL="342900" lvl="1" indent="0">
              <a:buNone/>
            </a:pPr>
            <a:endParaRPr lang="en-US" sz="800" dirty="0"/>
          </a:p>
          <a:p>
            <a:pPr lvl="1"/>
            <a:r>
              <a:rPr lang="en-US" sz="2100" dirty="0"/>
              <a:t>Use data or other evidence from our investigations to support the ideas added to the Consensus Model.</a:t>
            </a:r>
          </a:p>
          <a:p>
            <a:pPr marL="342900" lvl="1" indent="0">
              <a:buNone/>
            </a:pPr>
            <a:endParaRPr lang="en-US" sz="800" dirty="0"/>
          </a:p>
          <a:p>
            <a:pPr lvl="1"/>
            <a:r>
              <a:rPr lang="en-US" sz="2100" dirty="0"/>
              <a:t>Revise your student models to represent the class’ ideas in a way that makes sense to you. Use a different color pencil as you revise your model from Step 3. </a:t>
            </a:r>
          </a:p>
          <a:p>
            <a:pPr marL="342900" lvl="1" indent="0">
              <a:buNone/>
            </a:pPr>
            <a:endParaRPr lang="en-US" sz="800" dirty="0"/>
          </a:p>
          <a:p>
            <a:pPr lvl="1"/>
            <a:r>
              <a:rPr lang="en-US" sz="2100" dirty="0"/>
              <a:t>Write your own explanation that goes with the model in Step 3.  </a:t>
            </a:r>
          </a:p>
          <a:p>
            <a:pPr marL="0" indent="0">
              <a:buNone/>
            </a:pPr>
            <a:endParaRPr lang="en-US" dirty="0"/>
          </a:p>
        </p:txBody>
      </p:sp>
      <p:sp>
        <p:nvSpPr>
          <p:cNvPr id="2" name="Footer Placeholder 1">
            <a:extLst>
              <a:ext uri="{FF2B5EF4-FFF2-40B4-BE49-F238E27FC236}">
                <a16:creationId xmlns:a16="http://schemas.microsoft.com/office/drawing/2014/main" id="{F7C1A085-BE0A-724B-8DA5-8EE7A47A2EC4}"/>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spTree>
    <p:extLst>
      <p:ext uri="{BB962C8B-B14F-4D97-AF65-F5344CB8AC3E}">
        <p14:creationId xmlns:p14="http://schemas.microsoft.com/office/powerpoint/2010/main" val="80099893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9DFE8-7C63-4095-A91A-3D66E8A9AC4B}"/>
              </a:ext>
            </a:extLst>
          </p:cNvPr>
          <p:cNvSpPr>
            <a:spLocks noGrp="1"/>
          </p:cNvSpPr>
          <p:nvPr>
            <p:ph type="ctrTitle"/>
          </p:nvPr>
        </p:nvSpPr>
        <p:spPr/>
        <p:txBody>
          <a:bodyPr>
            <a:normAutofit/>
          </a:bodyPr>
          <a:lstStyle/>
          <a:p>
            <a:r>
              <a:rPr lang="en-US" dirty="0"/>
              <a:t>Making a Thunderstorm</a:t>
            </a:r>
          </a:p>
        </p:txBody>
      </p:sp>
      <p:sp>
        <p:nvSpPr>
          <p:cNvPr id="3" name="Subtitle 2">
            <a:extLst>
              <a:ext uri="{FF2B5EF4-FFF2-40B4-BE49-F238E27FC236}">
                <a16:creationId xmlns:a16="http://schemas.microsoft.com/office/drawing/2014/main" id="{4F1B2AD7-BEC6-4C28-81B7-AD29DABF0C77}"/>
              </a:ext>
            </a:extLst>
          </p:cNvPr>
          <p:cNvSpPr>
            <a:spLocks noGrp="1"/>
          </p:cNvSpPr>
          <p:nvPr>
            <p:ph type="subTitle" idx="1"/>
          </p:nvPr>
        </p:nvSpPr>
        <p:spPr/>
        <p:txBody>
          <a:bodyPr>
            <a:noAutofit/>
          </a:bodyPr>
          <a:lstStyle/>
          <a:p>
            <a:r>
              <a:rPr lang="en-US" sz="3200" dirty="0"/>
              <a:t>Can we identify the best conditions for storms?</a:t>
            </a:r>
          </a:p>
        </p:txBody>
      </p:sp>
      <p:sp>
        <p:nvSpPr>
          <p:cNvPr id="4" name="Footer Placeholder 3">
            <a:extLst>
              <a:ext uri="{FF2B5EF4-FFF2-40B4-BE49-F238E27FC236}">
                <a16:creationId xmlns:a16="http://schemas.microsoft.com/office/drawing/2014/main" id="{F8285F4A-612E-1C47-BBA5-928575D43CE7}"/>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pic>
        <p:nvPicPr>
          <p:cNvPr id="5" name="Picture 4">
            <a:extLst>
              <a:ext uri="{FF2B5EF4-FFF2-40B4-BE49-F238E27FC236}">
                <a16:creationId xmlns:a16="http://schemas.microsoft.com/office/drawing/2014/main" id="{F3AEB767-8D43-AC41-9A65-3F7DA33FE3BE}"/>
              </a:ext>
            </a:extLst>
          </p:cNvPr>
          <p:cNvPicPr>
            <a:picLocks noChangeAspect="1"/>
          </p:cNvPicPr>
          <p:nvPr/>
        </p:nvPicPr>
        <p:blipFill>
          <a:blip r:embed="rId3" cstate="print"/>
          <a:stretch>
            <a:fillRect/>
          </a:stretch>
        </p:blipFill>
        <p:spPr>
          <a:xfrm>
            <a:off x="3988513" y="536376"/>
            <a:ext cx="1099108" cy="1097280"/>
          </a:xfrm>
          <a:prstGeom prst="rect">
            <a:avLst/>
          </a:prstGeom>
        </p:spPr>
      </p:pic>
    </p:spTree>
    <p:extLst>
      <p:ext uri="{BB962C8B-B14F-4D97-AF65-F5344CB8AC3E}">
        <p14:creationId xmlns:p14="http://schemas.microsoft.com/office/powerpoint/2010/main" val="360301042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0AE8-B308-5842-A680-7978EE03766E}"/>
              </a:ext>
            </a:extLst>
          </p:cNvPr>
          <p:cNvSpPr>
            <a:spLocks noGrp="1"/>
          </p:cNvSpPr>
          <p:nvPr>
            <p:ph type="title"/>
          </p:nvPr>
        </p:nvSpPr>
        <p:spPr>
          <a:xfrm>
            <a:off x="338668" y="341813"/>
            <a:ext cx="8017809" cy="912345"/>
          </a:xfrm>
        </p:spPr>
        <p:txBody>
          <a:bodyPr/>
          <a:lstStyle/>
          <a:p>
            <a:r>
              <a:rPr lang="en-US" dirty="0"/>
              <a:t>Driving Question Board</a:t>
            </a:r>
          </a:p>
        </p:txBody>
      </p:sp>
      <p:sp>
        <p:nvSpPr>
          <p:cNvPr id="3" name="Content Placeholder 2">
            <a:extLst>
              <a:ext uri="{FF2B5EF4-FFF2-40B4-BE49-F238E27FC236}">
                <a16:creationId xmlns:a16="http://schemas.microsoft.com/office/drawing/2014/main" id="{C53F90D4-5A1D-D542-94E6-872E79D77B4C}"/>
              </a:ext>
            </a:extLst>
          </p:cNvPr>
          <p:cNvSpPr>
            <a:spLocks noGrp="1"/>
          </p:cNvSpPr>
          <p:nvPr>
            <p:ph idx="1"/>
          </p:nvPr>
        </p:nvSpPr>
        <p:spPr>
          <a:xfrm>
            <a:off x="338668" y="1692613"/>
            <a:ext cx="4617857" cy="2636196"/>
          </a:xfrm>
        </p:spPr>
        <p:txBody>
          <a:bodyPr/>
          <a:lstStyle/>
          <a:p>
            <a:pPr marL="0" indent="0">
              <a:buNone/>
            </a:pPr>
            <a:r>
              <a:rPr lang="en-US" sz="2400" dirty="0"/>
              <a:t>What questions can we answer now?</a:t>
            </a:r>
          </a:p>
        </p:txBody>
      </p:sp>
      <p:sp>
        <p:nvSpPr>
          <p:cNvPr id="4" name="Footer Placeholder 3">
            <a:extLst>
              <a:ext uri="{FF2B5EF4-FFF2-40B4-BE49-F238E27FC236}">
                <a16:creationId xmlns:a16="http://schemas.microsoft.com/office/drawing/2014/main" id="{14531259-3DF4-CB43-B607-8A04B48B156C}"/>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25562">
            <a:off x="5096133" y="439695"/>
            <a:ext cx="2608748" cy="4344142"/>
          </a:xfrm>
          <a:prstGeom prst="rect">
            <a:avLst/>
          </a:prstGeom>
        </p:spPr>
      </p:pic>
    </p:spTree>
    <p:extLst>
      <p:ext uri="{BB962C8B-B14F-4D97-AF65-F5344CB8AC3E}">
        <p14:creationId xmlns:p14="http://schemas.microsoft.com/office/powerpoint/2010/main" val="205034259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0AE8-B308-5842-A680-7978EE03766E}"/>
              </a:ext>
            </a:extLst>
          </p:cNvPr>
          <p:cNvSpPr>
            <a:spLocks noGrp="1"/>
          </p:cNvSpPr>
          <p:nvPr>
            <p:ph type="title"/>
          </p:nvPr>
        </p:nvSpPr>
        <p:spPr>
          <a:xfrm>
            <a:off x="338668" y="162295"/>
            <a:ext cx="8017809" cy="769178"/>
          </a:xfrm>
        </p:spPr>
        <p:txBody>
          <a:bodyPr/>
          <a:lstStyle/>
          <a:p>
            <a:r>
              <a:rPr lang="en-US" dirty="0"/>
              <a:t>Case Study: 2013 Colorado Storm</a:t>
            </a:r>
          </a:p>
        </p:txBody>
      </p:sp>
      <p:sp>
        <p:nvSpPr>
          <p:cNvPr id="3" name="Content Placeholder 2">
            <a:extLst>
              <a:ext uri="{FF2B5EF4-FFF2-40B4-BE49-F238E27FC236}">
                <a16:creationId xmlns:a16="http://schemas.microsoft.com/office/drawing/2014/main" id="{C53F90D4-5A1D-D542-94E6-872E79D77B4C}"/>
              </a:ext>
            </a:extLst>
          </p:cNvPr>
          <p:cNvSpPr>
            <a:spLocks noGrp="1"/>
          </p:cNvSpPr>
          <p:nvPr>
            <p:ph idx="1"/>
          </p:nvPr>
        </p:nvSpPr>
        <p:spPr>
          <a:xfrm>
            <a:off x="338668" y="926510"/>
            <a:ext cx="8369984" cy="4135513"/>
          </a:xfrm>
        </p:spPr>
        <p:txBody>
          <a:bodyPr/>
          <a:lstStyle/>
          <a:p>
            <a:pPr marL="0" indent="0">
              <a:buNone/>
            </a:pPr>
            <a:r>
              <a:rPr lang="en-US" dirty="0"/>
              <a:t>What causes precipitation? Can our model help us explain the Colorado storm?</a:t>
            </a:r>
          </a:p>
        </p:txBody>
      </p:sp>
      <p:pic>
        <p:nvPicPr>
          <p:cNvPr id="4" name="Picture 3">
            <a:extLst>
              <a:ext uri="{FF2B5EF4-FFF2-40B4-BE49-F238E27FC236}">
                <a16:creationId xmlns:a16="http://schemas.microsoft.com/office/drawing/2014/main" id="{F75B1B2A-FEB5-CE4C-A7E6-604AF2E64F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7071" y="1676677"/>
            <a:ext cx="5573178" cy="3058228"/>
          </a:xfrm>
          <a:prstGeom prst="rect">
            <a:avLst/>
          </a:prstGeom>
        </p:spPr>
      </p:pic>
      <p:sp>
        <p:nvSpPr>
          <p:cNvPr id="5" name="Rectangle 4">
            <a:extLst>
              <a:ext uri="{FF2B5EF4-FFF2-40B4-BE49-F238E27FC236}">
                <a16:creationId xmlns:a16="http://schemas.microsoft.com/office/drawing/2014/main" id="{C185790C-1907-E84E-911C-04D608F02484}"/>
              </a:ext>
            </a:extLst>
          </p:cNvPr>
          <p:cNvSpPr/>
          <p:nvPr/>
        </p:nvSpPr>
        <p:spPr>
          <a:xfrm>
            <a:off x="7140102" y="2886068"/>
            <a:ext cx="1906621" cy="646331"/>
          </a:xfrm>
          <a:prstGeom prst="rect">
            <a:avLst/>
          </a:prstGeom>
        </p:spPr>
        <p:txBody>
          <a:bodyPr wrap="square">
            <a:spAutoFit/>
          </a:bodyPr>
          <a:lstStyle/>
          <a:p>
            <a:pPr lvl="1"/>
            <a:r>
              <a:rPr lang="en-US" dirty="0">
                <a:hlinkClick r:id="rId4"/>
              </a:rPr>
              <a:t>Video Link</a:t>
            </a:r>
            <a:r>
              <a:rPr lang="en-US" dirty="0"/>
              <a:t> </a:t>
            </a:r>
            <a:r>
              <a:rPr lang="en-US" dirty="0">
                <a:hlinkClick r:id="rId5"/>
              </a:rPr>
              <a:t>Photos link</a:t>
            </a:r>
            <a:endParaRPr lang="en-US" dirty="0"/>
          </a:p>
        </p:txBody>
      </p:sp>
      <p:sp>
        <p:nvSpPr>
          <p:cNvPr id="6" name="Footer Placeholder 5">
            <a:extLst>
              <a:ext uri="{FF2B5EF4-FFF2-40B4-BE49-F238E27FC236}">
                <a16:creationId xmlns:a16="http://schemas.microsoft.com/office/drawing/2014/main" id="{C3610070-BF28-A549-8A92-3FCF05346422}"/>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spTree>
    <p:extLst>
      <p:ext uri="{BB962C8B-B14F-4D97-AF65-F5344CB8AC3E}">
        <p14:creationId xmlns:p14="http://schemas.microsoft.com/office/powerpoint/2010/main" val="394776711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0AE8-B308-5842-A680-7978EE03766E}"/>
              </a:ext>
            </a:extLst>
          </p:cNvPr>
          <p:cNvSpPr>
            <a:spLocks noGrp="1"/>
          </p:cNvSpPr>
          <p:nvPr>
            <p:ph type="title"/>
          </p:nvPr>
        </p:nvSpPr>
        <p:spPr>
          <a:xfrm>
            <a:off x="401170" y="354182"/>
            <a:ext cx="8017809" cy="912345"/>
          </a:xfrm>
        </p:spPr>
        <p:txBody>
          <a:bodyPr>
            <a:normAutofit/>
          </a:bodyPr>
          <a:lstStyle/>
          <a:p>
            <a:r>
              <a:rPr lang="en-US" dirty="0"/>
              <a:t>Predict</a:t>
            </a:r>
          </a:p>
        </p:txBody>
      </p:sp>
      <p:sp>
        <p:nvSpPr>
          <p:cNvPr id="3" name="Content Placeholder 2">
            <a:extLst>
              <a:ext uri="{FF2B5EF4-FFF2-40B4-BE49-F238E27FC236}">
                <a16:creationId xmlns:a16="http://schemas.microsoft.com/office/drawing/2014/main" id="{C53F90D4-5A1D-D542-94E6-872E79D77B4C}"/>
              </a:ext>
            </a:extLst>
          </p:cNvPr>
          <p:cNvSpPr>
            <a:spLocks noGrp="1"/>
          </p:cNvSpPr>
          <p:nvPr>
            <p:ph idx="1"/>
          </p:nvPr>
        </p:nvSpPr>
        <p:spPr>
          <a:xfrm>
            <a:off x="397034" y="1429966"/>
            <a:ext cx="8369984" cy="3100690"/>
          </a:xfrm>
        </p:spPr>
        <p:txBody>
          <a:bodyPr/>
          <a:lstStyle/>
          <a:p>
            <a:pPr marL="0" indent="0">
              <a:buNone/>
            </a:pPr>
            <a:r>
              <a:rPr lang="en-US" sz="2400" dirty="0">
                <a:solidFill>
                  <a:srgbClr val="0070C0"/>
                </a:solidFill>
                <a:latin typeface="Montserrat SemiBold" panose="00000700000000000000" pitchFamily="2" charset="0"/>
              </a:rPr>
              <a:t>Step 1: </a:t>
            </a:r>
            <a:r>
              <a:rPr lang="en-US" sz="2400" dirty="0"/>
              <a:t>Make </a:t>
            </a:r>
            <a:r>
              <a:rPr lang="en-US" sz="2400" dirty="0" smtClean="0"/>
              <a:t>predictions.</a:t>
            </a:r>
            <a:endParaRPr lang="en-US" dirty="0"/>
          </a:p>
          <a:p>
            <a:r>
              <a:rPr lang="en-US" dirty="0"/>
              <a:t>Use your model for an isolated storm, and what you know about temperature and humidity, to predict the very best conditions that would lead to an isolated storm.</a:t>
            </a:r>
          </a:p>
        </p:txBody>
      </p:sp>
      <p:sp>
        <p:nvSpPr>
          <p:cNvPr id="4" name="Footer Placeholder 3">
            <a:extLst>
              <a:ext uri="{FF2B5EF4-FFF2-40B4-BE49-F238E27FC236}">
                <a16:creationId xmlns:a16="http://schemas.microsoft.com/office/drawing/2014/main" id="{DA917E75-D628-C743-8836-71EA26AE6AA3}"/>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spTree>
    <p:extLst>
      <p:ext uri="{BB962C8B-B14F-4D97-AF65-F5344CB8AC3E}">
        <p14:creationId xmlns:p14="http://schemas.microsoft.com/office/powerpoint/2010/main" val="294261546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0AE8-B308-5842-A680-7978EE03766E}"/>
              </a:ext>
            </a:extLst>
          </p:cNvPr>
          <p:cNvSpPr>
            <a:spLocks noGrp="1"/>
          </p:cNvSpPr>
          <p:nvPr>
            <p:ph type="title"/>
          </p:nvPr>
        </p:nvSpPr>
        <p:spPr>
          <a:xfrm>
            <a:off x="338668" y="110992"/>
            <a:ext cx="8017809" cy="842320"/>
          </a:xfrm>
        </p:spPr>
        <p:txBody>
          <a:bodyPr>
            <a:normAutofit/>
          </a:bodyPr>
          <a:lstStyle/>
          <a:p>
            <a:r>
              <a:rPr lang="en-US" dirty="0"/>
              <a:t>Investigation: Make a Thunderstorm</a:t>
            </a:r>
          </a:p>
        </p:txBody>
      </p:sp>
      <p:sp>
        <p:nvSpPr>
          <p:cNvPr id="3" name="Content Placeholder 2">
            <a:extLst>
              <a:ext uri="{FF2B5EF4-FFF2-40B4-BE49-F238E27FC236}">
                <a16:creationId xmlns:a16="http://schemas.microsoft.com/office/drawing/2014/main" id="{C53F90D4-5A1D-D542-94E6-872E79D77B4C}"/>
              </a:ext>
            </a:extLst>
          </p:cNvPr>
          <p:cNvSpPr>
            <a:spLocks noGrp="1"/>
          </p:cNvSpPr>
          <p:nvPr>
            <p:ph idx="1"/>
          </p:nvPr>
        </p:nvSpPr>
        <p:spPr>
          <a:xfrm>
            <a:off x="338668" y="953311"/>
            <a:ext cx="8369984" cy="3641405"/>
          </a:xfrm>
        </p:spPr>
        <p:txBody>
          <a:bodyPr/>
          <a:lstStyle/>
          <a:p>
            <a:pPr marL="0" indent="0">
              <a:buNone/>
            </a:pPr>
            <a:r>
              <a:rPr lang="en-US" sz="2400" dirty="0">
                <a:solidFill>
                  <a:srgbClr val="0070C0"/>
                </a:solidFill>
                <a:latin typeface="Montserrat SemiBold" panose="00000700000000000000" pitchFamily="2" charset="0"/>
              </a:rPr>
              <a:t>Step 2: </a:t>
            </a:r>
            <a:r>
              <a:rPr lang="en-US" sz="2400" dirty="0"/>
              <a:t>Collect data from the simulation and record your observations and explanations in the data table</a:t>
            </a:r>
            <a:r>
              <a:rPr lang="en-US" sz="2400" dirty="0" smtClean="0"/>
              <a:t>.</a:t>
            </a:r>
          </a:p>
          <a:p>
            <a:pPr marL="0" indent="0">
              <a:buNone/>
            </a:pPr>
            <a:endParaRPr lang="en-US" sz="800" dirty="0"/>
          </a:p>
          <a:p>
            <a:pPr lvl="2"/>
            <a:r>
              <a:rPr lang="en-US" sz="2100" dirty="0"/>
              <a:t>Simulation: </a:t>
            </a:r>
            <a:r>
              <a:rPr lang="en-US" sz="2100" u="sng" dirty="0">
                <a:hlinkClick r:id="rId3"/>
              </a:rPr>
              <a:t>https://scied.ucar.edu/make-thunderstorm</a:t>
            </a:r>
            <a:endParaRPr lang="en-US" sz="2100" u="sng" dirty="0"/>
          </a:p>
          <a:p>
            <a:pPr marL="0" indent="0">
              <a:buNone/>
            </a:pPr>
            <a:endParaRPr lang="en-US" dirty="0"/>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t="18838" b="21532"/>
          <a:stretch/>
        </p:blipFill>
        <p:spPr>
          <a:xfrm>
            <a:off x="249518" y="2325833"/>
            <a:ext cx="8411401" cy="2194407"/>
          </a:xfrm>
          <a:prstGeom prst="rect">
            <a:avLst/>
          </a:prstGeom>
        </p:spPr>
      </p:pic>
      <p:sp>
        <p:nvSpPr>
          <p:cNvPr id="5" name="Footer Placeholder 4">
            <a:extLst>
              <a:ext uri="{FF2B5EF4-FFF2-40B4-BE49-F238E27FC236}">
                <a16:creationId xmlns:a16="http://schemas.microsoft.com/office/drawing/2014/main" id="{E9C7AC11-45D9-5040-B462-1CFA4B4B3107}"/>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spTree>
    <p:extLst>
      <p:ext uri="{BB962C8B-B14F-4D97-AF65-F5344CB8AC3E}">
        <p14:creationId xmlns:p14="http://schemas.microsoft.com/office/powerpoint/2010/main" val="13968651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0AE8-B308-5842-A680-7978EE03766E}"/>
              </a:ext>
            </a:extLst>
          </p:cNvPr>
          <p:cNvSpPr>
            <a:spLocks noGrp="1"/>
          </p:cNvSpPr>
          <p:nvPr>
            <p:ph type="title"/>
          </p:nvPr>
        </p:nvSpPr>
        <p:spPr>
          <a:xfrm>
            <a:off x="338668" y="370045"/>
            <a:ext cx="8017809" cy="912345"/>
          </a:xfrm>
        </p:spPr>
        <p:txBody>
          <a:bodyPr/>
          <a:lstStyle/>
          <a:p>
            <a:r>
              <a:rPr lang="en-US" dirty="0"/>
              <a:t>Making sense</a:t>
            </a:r>
          </a:p>
        </p:txBody>
      </p:sp>
      <p:sp>
        <p:nvSpPr>
          <p:cNvPr id="3" name="Content Placeholder 2">
            <a:extLst>
              <a:ext uri="{FF2B5EF4-FFF2-40B4-BE49-F238E27FC236}">
                <a16:creationId xmlns:a16="http://schemas.microsoft.com/office/drawing/2014/main" id="{C53F90D4-5A1D-D542-94E6-872E79D77B4C}"/>
              </a:ext>
            </a:extLst>
          </p:cNvPr>
          <p:cNvSpPr>
            <a:spLocks noGrp="1"/>
          </p:cNvSpPr>
          <p:nvPr>
            <p:ph idx="1"/>
          </p:nvPr>
        </p:nvSpPr>
        <p:spPr>
          <a:xfrm>
            <a:off x="338668" y="1282390"/>
            <a:ext cx="8369984" cy="3114512"/>
          </a:xfrm>
        </p:spPr>
        <p:txBody>
          <a:bodyPr/>
          <a:lstStyle/>
          <a:p>
            <a:pPr marL="0" indent="0">
              <a:buNone/>
            </a:pPr>
            <a:r>
              <a:rPr lang="en-US" sz="2400" dirty="0"/>
              <a:t>What parts of our Consensus Model for an Isolated Storm do we want to confirm or revise?</a:t>
            </a:r>
          </a:p>
        </p:txBody>
      </p:sp>
      <p:sp>
        <p:nvSpPr>
          <p:cNvPr id="4" name="Footer Placeholder 3">
            <a:extLst>
              <a:ext uri="{FF2B5EF4-FFF2-40B4-BE49-F238E27FC236}">
                <a16:creationId xmlns:a16="http://schemas.microsoft.com/office/drawing/2014/main" id="{62EEC782-FAA2-0E4B-A1F1-491A6B569496}"/>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2940" y="2194735"/>
            <a:ext cx="2743206" cy="2286005"/>
          </a:xfrm>
          <a:prstGeom prst="rect">
            <a:avLst/>
          </a:prstGeom>
        </p:spPr>
      </p:pic>
    </p:spTree>
    <p:extLst>
      <p:ext uri="{BB962C8B-B14F-4D97-AF65-F5344CB8AC3E}">
        <p14:creationId xmlns:p14="http://schemas.microsoft.com/office/powerpoint/2010/main" val="31411395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5512" y="2276670"/>
            <a:ext cx="6142197" cy="2687212"/>
          </a:xfrm>
          <a:prstGeom prst="rect">
            <a:avLst/>
          </a:prstGeom>
        </p:spPr>
      </p:pic>
      <p:sp>
        <p:nvSpPr>
          <p:cNvPr id="2" name="Title 1">
            <a:extLst>
              <a:ext uri="{FF2B5EF4-FFF2-40B4-BE49-F238E27FC236}">
                <a16:creationId xmlns:a16="http://schemas.microsoft.com/office/drawing/2014/main" id="{16180AE8-B308-5842-A680-7978EE03766E}"/>
              </a:ext>
            </a:extLst>
          </p:cNvPr>
          <p:cNvSpPr>
            <a:spLocks noGrp="1"/>
          </p:cNvSpPr>
          <p:nvPr>
            <p:ph type="title"/>
          </p:nvPr>
        </p:nvSpPr>
        <p:spPr>
          <a:xfrm>
            <a:off x="321453" y="85006"/>
            <a:ext cx="8193897" cy="912345"/>
          </a:xfrm>
        </p:spPr>
        <p:txBody>
          <a:bodyPr>
            <a:noAutofit/>
          </a:bodyPr>
          <a:lstStyle/>
          <a:p>
            <a:r>
              <a:rPr lang="en-US" sz="3000" dirty="0"/>
              <a:t>Sunny and </a:t>
            </a:r>
            <a:r>
              <a:rPr lang="en-US" sz="3000" dirty="0" smtClean="0"/>
              <a:t>stormy </a:t>
            </a:r>
            <a:r>
              <a:rPr lang="en-US" sz="3000" dirty="0"/>
              <a:t>d</a:t>
            </a:r>
            <a:r>
              <a:rPr lang="en-US" sz="3000" dirty="0" smtClean="0"/>
              <a:t>ay </a:t>
            </a:r>
            <a:r>
              <a:rPr lang="en-US" sz="3000" dirty="0"/>
              <a:t>t</a:t>
            </a:r>
            <a:r>
              <a:rPr lang="en-US" sz="3000" dirty="0" smtClean="0"/>
              <a:t>ime-lapse </a:t>
            </a:r>
            <a:r>
              <a:rPr lang="en-US" sz="3000" dirty="0"/>
              <a:t>v</a:t>
            </a:r>
            <a:r>
              <a:rPr lang="en-US" sz="3000" dirty="0" smtClean="0"/>
              <a:t>ideos</a:t>
            </a:r>
            <a:endParaRPr lang="en-US" sz="3000" dirty="0"/>
          </a:p>
        </p:txBody>
      </p:sp>
      <p:sp>
        <p:nvSpPr>
          <p:cNvPr id="3" name="Content Placeholder 2">
            <a:extLst>
              <a:ext uri="{FF2B5EF4-FFF2-40B4-BE49-F238E27FC236}">
                <a16:creationId xmlns:a16="http://schemas.microsoft.com/office/drawing/2014/main" id="{C53F90D4-5A1D-D542-94E6-872E79D77B4C}"/>
              </a:ext>
            </a:extLst>
          </p:cNvPr>
          <p:cNvSpPr>
            <a:spLocks noGrp="1"/>
          </p:cNvSpPr>
          <p:nvPr>
            <p:ph idx="1"/>
          </p:nvPr>
        </p:nvSpPr>
        <p:spPr>
          <a:xfrm>
            <a:off x="321453" y="895740"/>
            <a:ext cx="8369984" cy="14242064"/>
          </a:xfrm>
        </p:spPr>
        <p:txBody>
          <a:bodyPr>
            <a:normAutofit/>
          </a:bodyPr>
          <a:lstStyle/>
          <a:p>
            <a:pPr marL="0" indent="0">
              <a:buNone/>
            </a:pPr>
            <a:r>
              <a:rPr lang="en-US" sz="2200" b="1" dirty="0">
                <a:solidFill>
                  <a:srgbClr val="0070C0"/>
                </a:solidFill>
                <a:latin typeface="Montserrat SemiBold" panose="00000700000000000000" pitchFamily="2" charset="0"/>
              </a:rPr>
              <a:t>Step 2: </a:t>
            </a:r>
            <a:r>
              <a:rPr lang="en-US" sz="2200" dirty="0"/>
              <a:t>What did you notice about the sunny day compared to the stormy day</a:t>
            </a:r>
            <a:r>
              <a:rPr lang="en-US" sz="2200" dirty="0" smtClean="0"/>
              <a:t>?</a:t>
            </a:r>
          </a:p>
          <a:p>
            <a:pPr marL="0" indent="0">
              <a:buNone/>
            </a:pPr>
            <a:endParaRPr lang="en-US" sz="800" dirty="0"/>
          </a:p>
          <a:p>
            <a:pPr lvl="1"/>
            <a:r>
              <a:rPr lang="en-US" sz="2200" dirty="0"/>
              <a:t>Observe the clouds in the time-lapse videos and record your observations</a:t>
            </a:r>
            <a:r>
              <a:rPr lang="en-US" sz="2200" dirty="0" smtClean="0"/>
              <a:t>.</a:t>
            </a:r>
            <a:endParaRPr lang="en-US" sz="2200" dirty="0"/>
          </a:p>
        </p:txBody>
      </p:sp>
      <p:sp>
        <p:nvSpPr>
          <p:cNvPr id="5" name="Footer Placeholder 4">
            <a:extLst>
              <a:ext uri="{FF2B5EF4-FFF2-40B4-BE49-F238E27FC236}">
                <a16:creationId xmlns:a16="http://schemas.microsoft.com/office/drawing/2014/main" id="{0B30F17F-79E4-6A40-B1D8-07E77E2A3381}"/>
              </a:ext>
            </a:extLst>
          </p:cNvPr>
          <p:cNvSpPr>
            <a:spLocks noGrp="1"/>
          </p:cNvSpPr>
          <p:nvPr>
            <p:ph type="ftr" sz="quarter" idx="11"/>
          </p:nvPr>
        </p:nvSpPr>
        <p:spPr>
          <a:xfrm>
            <a:off x="638175" y="4767264"/>
            <a:ext cx="4064454" cy="233940"/>
          </a:xfrm>
        </p:spPr>
        <p:txBody>
          <a:bodyPr/>
          <a:lstStyle/>
          <a:p>
            <a:pPr>
              <a:defRPr/>
            </a:pPr>
            <a:r>
              <a:rPr lang="en-US" dirty="0"/>
              <a:t>© 2019 University Corporation for Atmospheric Research. All Rights Reserved </a:t>
            </a:r>
          </a:p>
        </p:txBody>
      </p:sp>
      <p:sp>
        <p:nvSpPr>
          <p:cNvPr id="7" name="Content Placeholder 2">
            <a:extLst>
              <a:ext uri="{FF2B5EF4-FFF2-40B4-BE49-F238E27FC236}">
                <a16:creationId xmlns:a16="http://schemas.microsoft.com/office/drawing/2014/main" id="{C53F90D4-5A1D-D542-94E6-872E79D77B4C}"/>
              </a:ext>
            </a:extLst>
          </p:cNvPr>
          <p:cNvSpPr txBox="1">
            <a:spLocks/>
          </p:cNvSpPr>
          <p:nvPr/>
        </p:nvSpPr>
        <p:spPr bwMode="auto">
          <a:xfrm>
            <a:off x="1120501" y="3714606"/>
            <a:ext cx="5575867" cy="1063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171450" indent="-171450" algn="l" rtl="0" eaLnBrk="1" fontAlgn="base" hangingPunct="1">
              <a:lnSpc>
                <a:spcPct val="90000"/>
              </a:lnSpc>
              <a:spcBef>
                <a:spcPts val="750"/>
              </a:spcBef>
              <a:spcAft>
                <a:spcPct val="0"/>
              </a:spcAft>
              <a:buFont typeface="Arial" panose="020B0604020202020204" pitchFamily="34" charset="0"/>
              <a:buChar char="•"/>
              <a:defRPr sz="2100" kern="1200">
                <a:solidFill>
                  <a:srgbClr val="595857"/>
                </a:solidFill>
                <a:latin typeface="Open Sans" panose="020B0606030504020204" pitchFamily="34" charset="0"/>
                <a:ea typeface="Open Sans" panose="020B0606030504020204" pitchFamily="34" charset="0"/>
                <a:cs typeface="Open Sans" panose="020B0606030504020204" pitchFamily="34" charset="0"/>
              </a:defRPr>
            </a:lvl1pPr>
            <a:lvl2pPr marL="514350" indent="-171450" algn="l" rtl="0" eaLnBrk="1" fontAlgn="base" hangingPunct="1">
              <a:lnSpc>
                <a:spcPct val="90000"/>
              </a:lnSpc>
              <a:spcBef>
                <a:spcPts val="375"/>
              </a:spcBef>
              <a:spcAft>
                <a:spcPct val="0"/>
              </a:spcAft>
              <a:buFont typeface="Arial" panose="020B0604020202020204" pitchFamily="34" charset="0"/>
              <a:buChar char="•"/>
              <a:defRPr sz="1800" kern="1200">
                <a:solidFill>
                  <a:srgbClr val="595857"/>
                </a:solidFill>
                <a:latin typeface="Open Sans" panose="020B0606030504020204" pitchFamily="34" charset="0"/>
                <a:ea typeface="Open Sans" panose="020B0606030504020204" pitchFamily="34" charset="0"/>
                <a:cs typeface="Open Sans" panose="020B0606030504020204" pitchFamily="34" charset="0"/>
              </a:defRPr>
            </a:lvl2pPr>
            <a:lvl3pPr marL="857250" indent="-171450" algn="l" rtl="0" eaLnBrk="1" fontAlgn="base" hangingPunct="1">
              <a:lnSpc>
                <a:spcPct val="90000"/>
              </a:lnSpc>
              <a:spcBef>
                <a:spcPts val="375"/>
              </a:spcBef>
              <a:spcAft>
                <a:spcPct val="0"/>
              </a:spcAft>
              <a:buFont typeface="Arial" panose="020B0604020202020204" pitchFamily="34" charset="0"/>
              <a:buChar char="•"/>
              <a:defRPr sz="1500" kern="1200">
                <a:solidFill>
                  <a:srgbClr val="595857"/>
                </a:solidFill>
                <a:latin typeface="Open Sans" panose="020B0606030504020204" pitchFamily="34" charset="0"/>
                <a:ea typeface="Open Sans" panose="020B0606030504020204" pitchFamily="34" charset="0"/>
                <a:cs typeface="Open Sans" panose="020B0606030504020204" pitchFamily="34" charset="0"/>
              </a:defRPr>
            </a:lvl3pPr>
            <a:lvl4pPr marL="1200150" indent="-171450" algn="l" rtl="0" eaLnBrk="1" fontAlgn="base" hangingPunct="1">
              <a:lnSpc>
                <a:spcPct val="90000"/>
              </a:lnSpc>
              <a:spcBef>
                <a:spcPts val="375"/>
              </a:spcBef>
              <a:spcAft>
                <a:spcPct val="0"/>
              </a:spcAft>
              <a:buFont typeface="Arial" panose="020B0604020202020204" pitchFamily="34" charset="0"/>
              <a:buChar char="•"/>
              <a:defRPr kern="1200">
                <a:solidFill>
                  <a:srgbClr val="595857"/>
                </a:solidFill>
                <a:latin typeface="Open Sans" panose="020B0606030504020204" pitchFamily="34" charset="0"/>
                <a:ea typeface="Open Sans" panose="020B0606030504020204" pitchFamily="34" charset="0"/>
                <a:cs typeface="Open Sans" panose="020B0606030504020204" pitchFamily="34" charset="0"/>
              </a:defRPr>
            </a:lvl4pPr>
            <a:lvl5pPr marL="1543050" indent="-171450" algn="l" rtl="0" eaLnBrk="1" fontAlgn="base" hangingPunct="1">
              <a:lnSpc>
                <a:spcPct val="90000"/>
              </a:lnSpc>
              <a:spcBef>
                <a:spcPts val="375"/>
              </a:spcBef>
              <a:spcAft>
                <a:spcPct val="0"/>
              </a:spcAft>
              <a:buFont typeface="Arial" panose="020B0604020202020204" pitchFamily="34" charset="0"/>
              <a:buChar char="•"/>
              <a:defRPr kern="1200">
                <a:solidFill>
                  <a:srgbClr val="595857"/>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lvl="1" indent="0" defTabSz="914400">
              <a:buFont typeface="Arial" panose="020B0604020202020204" pitchFamily="34" charset="0"/>
              <a:buNone/>
            </a:pPr>
            <a:endParaRPr lang="en-US" sz="1500" dirty="0" smtClean="0"/>
          </a:p>
          <a:p>
            <a:pPr marL="342900" lvl="1" indent="0" defTabSz="914400">
              <a:buNone/>
            </a:pPr>
            <a:r>
              <a:rPr lang="en-US" sz="1500" dirty="0" smtClean="0">
                <a:solidFill>
                  <a:srgbClr val="FF0000"/>
                </a:solidFill>
                <a:hlinkClick r:id="rId4"/>
              </a:rPr>
              <a:t>Sunny Day Video</a:t>
            </a:r>
            <a:r>
              <a:rPr lang="en-US" sz="1500" dirty="0" smtClean="0">
                <a:hlinkClick r:id="rId4"/>
              </a:rPr>
              <a:t> </a:t>
            </a:r>
            <a:r>
              <a:rPr lang="en-US" sz="1500" dirty="0" smtClean="0"/>
              <a:t> 	   </a:t>
            </a:r>
            <a:r>
              <a:rPr lang="en-US" sz="1500" dirty="0" smtClean="0">
                <a:solidFill>
                  <a:srgbClr val="0070C0"/>
                </a:solidFill>
                <a:hlinkClick r:id="rId5">
                  <a:extLst>
                    <a:ext uri="{A12FA001-AC4F-418D-AE19-62706E023703}">
                      <ahyp:hlinkClr xmlns="" xmlns:ahyp="http://schemas.microsoft.com/office/drawing/2018/hyperlinkcolor" xmlns:lc="http://schemas.openxmlformats.org/drawingml/2006/lockedCanvas" val="tx"/>
                    </a:ext>
                  </a:extLst>
                </a:hlinkClick>
              </a:rPr>
              <a:t>Stormy </a:t>
            </a:r>
            <a:r>
              <a:rPr lang="en-US" sz="1500" dirty="0">
                <a:solidFill>
                  <a:srgbClr val="0070C0"/>
                </a:solidFill>
                <a:hlinkClick r:id="rId5">
                  <a:extLst>
                    <a:ext uri="{A12FA001-AC4F-418D-AE19-62706E023703}">
                      <ahyp:hlinkClr xmlns="" xmlns:ahyp="http://schemas.microsoft.com/office/drawing/2018/hyperlinkcolor" xmlns:lc="http://schemas.openxmlformats.org/drawingml/2006/lockedCanvas" val="tx"/>
                    </a:ext>
                  </a:extLst>
                </a:hlinkClick>
              </a:rPr>
              <a:t>Day </a:t>
            </a:r>
            <a:r>
              <a:rPr lang="en-US" sz="1500" dirty="0" smtClean="0">
                <a:solidFill>
                  <a:srgbClr val="0070C0"/>
                </a:solidFill>
                <a:hlinkClick r:id="rId5">
                  <a:extLst>
                    <a:ext uri="{A12FA001-AC4F-418D-AE19-62706E023703}">
                      <ahyp:hlinkClr xmlns="" xmlns:ahyp="http://schemas.microsoft.com/office/drawing/2018/hyperlinkcolor" xmlns:lc="http://schemas.openxmlformats.org/drawingml/2006/lockedCanvas" val="tx"/>
                    </a:ext>
                  </a:extLst>
                </a:hlinkClick>
              </a:rPr>
              <a:t>Video</a:t>
            </a:r>
            <a:endParaRPr lang="en-US" sz="1500" dirty="0"/>
          </a:p>
          <a:p>
            <a:pPr marL="342900" lvl="1" indent="0" defTabSz="914400">
              <a:buNone/>
            </a:pPr>
            <a:r>
              <a:rPr lang="en-US" sz="1500" dirty="0"/>
              <a:t>April </a:t>
            </a:r>
            <a:r>
              <a:rPr lang="en-US" sz="1500" dirty="0" smtClean="0"/>
              <a:t>6, 2017		   July </a:t>
            </a:r>
            <a:r>
              <a:rPr lang="en-US" sz="1500" dirty="0"/>
              <a:t>4, 2017</a:t>
            </a:r>
            <a:endParaRPr lang="en-US" sz="1500" dirty="0" smtClean="0"/>
          </a:p>
          <a:p>
            <a:pPr marL="342900" lvl="1" indent="0" defTabSz="914400">
              <a:buFont typeface="Arial" panose="020B0604020202020204" pitchFamily="34" charset="0"/>
              <a:buNone/>
            </a:pPr>
            <a:r>
              <a:rPr lang="en-US" sz="1500" dirty="0" smtClean="0"/>
              <a:t> </a:t>
            </a:r>
            <a:endParaRPr lang="en-US" sz="1500" i="1" dirty="0" smtClean="0"/>
          </a:p>
          <a:p>
            <a:pPr marL="342900" lvl="1" indent="0" defTabSz="914400">
              <a:buFont typeface="Arial" panose="020B0604020202020204" pitchFamily="34" charset="0"/>
              <a:buNone/>
            </a:pPr>
            <a:endParaRPr lang="en-US" sz="1500" dirty="0">
              <a:solidFill>
                <a:srgbClr val="FF0000"/>
              </a:solidFill>
            </a:endParaRPr>
          </a:p>
        </p:txBody>
      </p:sp>
      <p:sp>
        <p:nvSpPr>
          <p:cNvPr id="9" name="Content Placeholder 2">
            <a:extLst>
              <a:ext uri="{FF2B5EF4-FFF2-40B4-BE49-F238E27FC236}">
                <a16:creationId xmlns:a16="http://schemas.microsoft.com/office/drawing/2014/main" id="{C53F90D4-5A1D-D542-94E6-872E79D77B4C}"/>
              </a:ext>
            </a:extLst>
          </p:cNvPr>
          <p:cNvSpPr txBox="1">
            <a:spLocks/>
          </p:cNvSpPr>
          <p:nvPr/>
        </p:nvSpPr>
        <p:spPr bwMode="auto">
          <a:xfrm>
            <a:off x="6438122" y="2705878"/>
            <a:ext cx="2034074" cy="1540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171450" indent="-171450" algn="l" rtl="0" eaLnBrk="1" fontAlgn="base" hangingPunct="1">
              <a:lnSpc>
                <a:spcPct val="90000"/>
              </a:lnSpc>
              <a:spcBef>
                <a:spcPts val="750"/>
              </a:spcBef>
              <a:spcAft>
                <a:spcPct val="0"/>
              </a:spcAft>
              <a:buFont typeface="Arial" panose="020B0604020202020204" pitchFamily="34" charset="0"/>
              <a:buChar char="•"/>
              <a:defRPr sz="2100" kern="1200">
                <a:solidFill>
                  <a:srgbClr val="595857"/>
                </a:solidFill>
                <a:latin typeface="Open Sans" panose="020B0606030504020204" pitchFamily="34" charset="0"/>
                <a:ea typeface="Open Sans" panose="020B0606030504020204" pitchFamily="34" charset="0"/>
                <a:cs typeface="Open Sans" panose="020B0606030504020204" pitchFamily="34" charset="0"/>
              </a:defRPr>
            </a:lvl1pPr>
            <a:lvl2pPr marL="514350" indent="-171450" algn="l" rtl="0" eaLnBrk="1" fontAlgn="base" hangingPunct="1">
              <a:lnSpc>
                <a:spcPct val="90000"/>
              </a:lnSpc>
              <a:spcBef>
                <a:spcPts val="375"/>
              </a:spcBef>
              <a:spcAft>
                <a:spcPct val="0"/>
              </a:spcAft>
              <a:buFont typeface="Arial" panose="020B0604020202020204" pitchFamily="34" charset="0"/>
              <a:buChar char="•"/>
              <a:defRPr sz="1800" kern="1200">
                <a:solidFill>
                  <a:srgbClr val="595857"/>
                </a:solidFill>
                <a:latin typeface="Open Sans" panose="020B0606030504020204" pitchFamily="34" charset="0"/>
                <a:ea typeface="Open Sans" panose="020B0606030504020204" pitchFamily="34" charset="0"/>
                <a:cs typeface="Open Sans" panose="020B0606030504020204" pitchFamily="34" charset="0"/>
              </a:defRPr>
            </a:lvl2pPr>
            <a:lvl3pPr marL="857250" indent="-171450" algn="l" rtl="0" eaLnBrk="1" fontAlgn="base" hangingPunct="1">
              <a:lnSpc>
                <a:spcPct val="90000"/>
              </a:lnSpc>
              <a:spcBef>
                <a:spcPts val="375"/>
              </a:spcBef>
              <a:spcAft>
                <a:spcPct val="0"/>
              </a:spcAft>
              <a:buFont typeface="Arial" panose="020B0604020202020204" pitchFamily="34" charset="0"/>
              <a:buChar char="•"/>
              <a:defRPr sz="1500" kern="1200">
                <a:solidFill>
                  <a:srgbClr val="595857"/>
                </a:solidFill>
                <a:latin typeface="Open Sans" panose="020B0606030504020204" pitchFamily="34" charset="0"/>
                <a:ea typeface="Open Sans" panose="020B0606030504020204" pitchFamily="34" charset="0"/>
                <a:cs typeface="Open Sans" panose="020B0606030504020204" pitchFamily="34" charset="0"/>
              </a:defRPr>
            </a:lvl3pPr>
            <a:lvl4pPr marL="1200150" indent="-171450" algn="l" rtl="0" eaLnBrk="1" fontAlgn="base" hangingPunct="1">
              <a:lnSpc>
                <a:spcPct val="90000"/>
              </a:lnSpc>
              <a:spcBef>
                <a:spcPts val="375"/>
              </a:spcBef>
              <a:spcAft>
                <a:spcPct val="0"/>
              </a:spcAft>
              <a:buFont typeface="Arial" panose="020B0604020202020204" pitchFamily="34" charset="0"/>
              <a:buChar char="•"/>
              <a:defRPr kern="1200">
                <a:solidFill>
                  <a:srgbClr val="595857"/>
                </a:solidFill>
                <a:latin typeface="Open Sans" panose="020B0606030504020204" pitchFamily="34" charset="0"/>
                <a:ea typeface="Open Sans" panose="020B0606030504020204" pitchFamily="34" charset="0"/>
                <a:cs typeface="Open Sans" panose="020B0606030504020204" pitchFamily="34" charset="0"/>
              </a:defRPr>
            </a:lvl4pPr>
            <a:lvl5pPr marL="1543050" indent="-171450" algn="l" rtl="0" eaLnBrk="1" fontAlgn="base" hangingPunct="1">
              <a:lnSpc>
                <a:spcPct val="90000"/>
              </a:lnSpc>
              <a:spcBef>
                <a:spcPts val="375"/>
              </a:spcBef>
              <a:spcAft>
                <a:spcPct val="0"/>
              </a:spcAft>
              <a:buFont typeface="Arial" panose="020B0604020202020204" pitchFamily="34" charset="0"/>
              <a:buChar char="•"/>
              <a:defRPr kern="1200">
                <a:solidFill>
                  <a:srgbClr val="595857"/>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400">
              <a:buFont typeface="Arial" panose="020B0604020202020204" pitchFamily="34" charset="0"/>
              <a:buNone/>
            </a:pPr>
            <a:r>
              <a:rPr lang="en-US" sz="1600" i="1" dirty="0" smtClean="0"/>
              <a:t>These videos were captured on Eagle Ridge above Lyons, Colorado near the Front Range of the Rockies. </a:t>
            </a:r>
          </a:p>
          <a:p>
            <a:pPr marL="342900" lvl="1" indent="0" defTabSz="914400">
              <a:buFont typeface="Arial" panose="020B0604020202020204" pitchFamily="34" charset="0"/>
              <a:buNone/>
            </a:pPr>
            <a:endParaRPr lang="en-US" sz="8000" dirty="0">
              <a:solidFill>
                <a:srgbClr val="FF0000"/>
              </a:solidFill>
            </a:endParaRPr>
          </a:p>
        </p:txBody>
      </p:sp>
    </p:spTree>
    <p:extLst>
      <p:ext uri="{BB962C8B-B14F-4D97-AF65-F5344CB8AC3E}">
        <p14:creationId xmlns:p14="http://schemas.microsoft.com/office/powerpoint/2010/main" val="97447521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0AE8-B308-5842-A680-7978EE03766E}"/>
              </a:ext>
            </a:extLst>
          </p:cNvPr>
          <p:cNvSpPr>
            <a:spLocks noGrp="1"/>
          </p:cNvSpPr>
          <p:nvPr>
            <p:ph type="title"/>
          </p:nvPr>
        </p:nvSpPr>
        <p:spPr>
          <a:xfrm>
            <a:off x="338668" y="422276"/>
            <a:ext cx="8017809" cy="912345"/>
          </a:xfrm>
        </p:spPr>
        <p:txBody>
          <a:bodyPr/>
          <a:lstStyle/>
          <a:p>
            <a:r>
              <a:rPr lang="en-US" dirty="0"/>
              <a:t>Looking back</a:t>
            </a:r>
          </a:p>
        </p:txBody>
      </p:sp>
      <p:sp>
        <p:nvSpPr>
          <p:cNvPr id="3" name="Content Placeholder 2">
            <a:extLst>
              <a:ext uri="{FF2B5EF4-FFF2-40B4-BE49-F238E27FC236}">
                <a16:creationId xmlns:a16="http://schemas.microsoft.com/office/drawing/2014/main" id="{C53F90D4-5A1D-D542-94E6-872E79D77B4C}"/>
              </a:ext>
            </a:extLst>
          </p:cNvPr>
          <p:cNvSpPr>
            <a:spLocks noGrp="1"/>
          </p:cNvSpPr>
          <p:nvPr>
            <p:ph idx="1"/>
          </p:nvPr>
        </p:nvSpPr>
        <p:spPr>
          <a:xfrm>
            <a:off x="338668" y="1410511"/>
            <a:ext cx="8369984" cy="2947480"/>
          </a:xfrm>
        </p:spPr>
        <p:txBody>
          <a:bodyPr/>
          <a:lstStyle/>
          <a:p>
            <a:pPr marL="0" indent="0">
              <a:buNone/>
            </a:pPr>
            <a:r>
              <a:rPr lang="en-US" sz="2400" dirty="0"/>
              <a:t>What happens leading up to a storm?</a:t>
            </a:r>
          </a:p>
        </p:txBody>
      </p:sp>
      <p:sp>
        <p:nvSpPr>
          <p:cNvPr id="4" name="Footer Placeholder 3">
            <a:extLst>
              <a:ext uri="{FF2B5EF4-FFF2-40B4-BE49-F238E27FC236}">
                <a16:creationId xmlns:a16="http://schemas.microsoft.com/office/drawing/2014/main" id="{AC0623CD-DAD2-E54F-B824-129E043B9E13}"/>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pic>
        <p:nvPicPr>
          <p:cNvPr id="5" name="Picture 4">
            <a:extLst>
              <a:ext uri="{FF2B5EF4-FFF2-40B4-BE49-F238E27FC236}">
                <a16:creationId xmlns:a16="http://schemas.microsoft.com/office/drawing/2014/main" id="{AD6963E8-95F3-6347-8FF9-13E2D965E029}"/>
              </a:ext>
            </a:extLst>
          </p:cNvPr>
          <p:cNvPicPr>
            <a:picLocks noChangeAspect="1"/>
          </p:cNvPicPr>
          <p:nvPr/>
        </p:nvPicPr>
        <p:blipFill>
          <a:blip r:embed="rId3" cstate="print"/>
          <a:stretch>
            <a:fillRect/>
          </a:stretch>
        </p:blipFill>
        <p:spPr>
          <a:xfrm>
            <a:off x="2957553" y="2179113"/>
            <a:ext cx="3095080" cy="183183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9990" y="285255"/>
            <a:ext cx="5348662" cy="1069732"/>
          </a:xfrm>
          <a:prstGeom prst="rect">
            <a:avLst/>
          </a:prstGeom>
        </p:spPr>
      </p:pic>
    </p:spTree>
    <p:extLst>
      <p:ext uri="{BB962C8B-B14F-4D97-AF65-F5344CB8AC3E}">
        <p14:creationId xmlns:p14="http://schemas.microsoft.com/office/powerpoint/2010/main" val="370682740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0AE8-B308-5842-A680-7978EE03766E}"/>
              </a:ext>
            </a:extLst>
          </p:cNvPr>
          <p:cNvSpPr>
            <a:spLocks noGrp="1"/>
          </p:cNvSpPr>
          <p:nvPr>
            <p:ph type="title"/>
          </p:nvPr>
        </p:nvSpPr>
        <p:spPr>
          <a:xfrm>
            <a:off x="338668" y="312983"/>
            <a:ext cx="8017809" cy="912345"/>
          </a:xfrm>
        </p:spPr>
        <p:txBody>
          <a:bodyPr>
            <a:normAutofit fontScale="90000"/>
          </a:bodyPr>
          <a:lstStyle/>
          <a:p>
            <a:r>
              <a:rPr lang="en-US" dirty="0"/>
              <a:t>Investigation: Data from Pompano, Florida</a:t>
            </a:r>
          </a:p>
        </p:txBody>
      </p:sp>
      <p:sp>
        <p:nvSpPr>
          <p:cNvPr id="3" name="Content Placeholder 2">
            <a:extLst>
              <a:ext uri="{FF2B5EF4-FFF2-40B4-BE49-F238E27FC236}">
                <a16:creationId xmlns:a16="http://schemas.microsoft.com/office/drawing/2014/main" id="{C53F90D4-5A1D-D542-94E6-872E79D77B4C}"/>
              </a:ext>
            </a:extLst>
          </p:cNvPr>
          <p:cNvSpPr>
            <a:spLocks noGrp="1"/>
          </p:cNvSpPr>
          <p:nvPr>
            <p:ph idx="1"/>
          </p:nvPr>
        </p:nvSpPr>
        <p:spPr>
          <a:xfrm>
            <a:off x="338668" y="1361871"/>
            <a:ext cx="8369984" cy="3132307"/>
          </a:xfrm>
        </p:spPr>
        <p:txBody>
          <a:bodyPr>
            <a:normAutofit/>
          </a:bodyPr>
          <a:lstStyle/>
          <a:p>
            <a:pPr marL="0" indent="0">
              <a:buNone/>
            </a:pPr>
            <a:r>
              <a:rPr lang="en-US" sz="2400" dirty="0"/>
              <a:t>Can our model help us determine when a rain event occurred?</a:t>
            </a:r>
          </a:p>
          <a:p>
            <a:pPr marL="0" indent="0">
              <a:buNone/>
            </a:pPr>
            <a:endParaRPr lang="en-US" sz="800" dirty="0"/>
          </a:p>
          <a:p>
            <a:pPr marL="0" indent="0">
              <a:buNone/>
            </a:pPr>
            <a:r>
              <a:rPr lang="en-US" sz="2400" dirty="0">
                <a:solidFill>
                  <a:srgbClr val="0070C0"/>
                </a:solidFill>
                <a:latin typeface="Montserrat SemiBold" panose="00000700000000000000" pitchFamily="2" charset="0"/>
              </a:rPr>
              <a:t>Step 3: </a:t>
            </a:r>
            <a:r>
              <a:rPr lang="en-US" sz="2400" dirty="0"/>
              <a:t>Analyze the </a:t>
            </a:r>
            <a:r>
              <a:rPr lang="en-US" sz="2400" dirty="0" smtClean="0"/>
              <a:t>data.</a:t>
            </a:r>
          </a:p>
          <a:p>
            <a:pPr marL="0" indent="0">
              <a:buNone/>
            </a:pPr>
            <a:r>
              <a:rPr lang="en-US" sz="800" dirty="0" smtClean="0"/>
              <a:t>  </a:t>
            </a:r>
            <a:endParaRPr lang="en-US" sz="800" dirty="0"/>
          </a:p>
          <a:p>
            <a:pPr lvl="1"/>
            <a:r>
              <a:rPr lang="en-US" sz="2100" dirty="0"/>
              <a:t>When did it rain in Pompano, Florida? Circle on the graph</a:t>
            </a:r>
            <a:r>
              <a:rPr lang="en-US" sz="2100" dirty="0" smtClean="0"/>
              <a:t>.</a:t>
            </a:r>
          </a:p>
          <a:p>
            <a:pPr lvl="1"/>
            <a:endParaRPr lang="en-US" sz="800" dirty="0"/>
          </a:p>
          <a:p>
            <a:pPr lvl="1"/>
            <a:r>
              <a:rPr lang="en-US" sz="2100" dirty="0"/>
              <a:t>Explain what conditions were likely leading up to this rain event and why you think the rain happened at this time?</a:t>
            </a:r>
          </a:p>
        </p:txBody>
      </p:sp>
      <p:sp>
        <p:nvSpPr>
          <p:cNvPr id="4" name="Footer Placeholder 3">
            <a:extLst>
              <a:ext uri="{FF2B5EF4-FFF2-40B4-BE49-F238E27FC236}">
                <a16:creationId xmlns:a16="http://schemas.microsoft.com/office/drawing/2014/main" id="{1CC0A3D1-6722-B14C-9915-3CA21D3A3B84}"/>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spTree>
    <p:extLst>
      <p:ext uri="{BB962C8B-B14F-4D97-AF65-F5344CB8AC3E}">
        <p14:creationId xmlns:p14="http://schemas.microsoft.com/office/powerpoint/2010/main" val="409573754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2325" y="-201816"/>
            <a:ext cx="5727940" cy="3818626"/>
          </a:xfrm>
          <a:prstGeom prst="rect">
            <a:avLst/>
          </a:prstGeom>
        </p:spPr>
      </p:pic>
      <p:sp>
        <p:nvSpPr>
          <p:cNvPr id="2" name="Title 1">
            <a:extLst>
              <a:ext uri="{FF2B5EF4-FFF2-40B4-BE49-F238E27FC236}">
                <a16:creationId xmlns:a16="http://schemas.microsoft.com/office/drawing/2014/main" id="{16180AE8-B308-5842-A680-7978EE03766E}"/>
              </a:ext>
            </a:extLst>
          </p:cNvPr>
          <p:cNvSpPr>
            <a:spLocks noGrp="1"/>
          </p:cNvSpPr>
          <p:nvPr>
            <p:ph type="title"/>
          </p:nvPr>
        </p:nvSpPr>
        <p:spPr>
          <a:xfrm>
            <a:off x="338668" y="354182"/>
            <a:ext cx="8017809" cy="912345"/>
          </a:xfrm>
        </p:spPr>
        <p:txBody>
          <a:bodyPr>
            <a:normAutofit/>
          </a:bodyPr>
          <a:lstStyle/>
          <a:p>
            <a:r>
              <a:rPr lang="en-US" dirty="0"/>
              <a:t>Pompano, Florida </a:t>
            </a:r>
            <a:r>
              <a:rPr lang="en-US" dirty="0" smtClean="0"/>
              <a:t>rain </a:t>
            </a:r>
            <a:r>
              <a:rPr lang="en-US" dirty="0"/>
              <a:t>e</a:t>
            </a:r>
            <a:r>
              <a:rPr lang="en-US" dirty="0" smtClean="0"/>
              <a:t>vent</a:t>
            </a:r>
            <a:endParaRPr lang="en-US" dirty="0"/>
          </a:p>
        </p:txBody>
      </p:sp>
      <p:sp>
        <p:nvSpPr>
          <p:cNvPr id="3" name="Content Placeholder 2">
            <a:extLst>
              <a:ext uri="{FF2B5EF4-FFF2-40B4-BE49-F238E27FC236}">
                <a16:creationId xmlns:a16="http://schemas.microsoft.com/office/drawing/2014/main" id="{C53F90D4-5A1D-D542-94E6-872E79D77B4C}"/>
              </a:ext>
            </a:extLst>
          </p:cNvPr>
          <p:cNvSpPr>
            <a:spLocks noGrp="1"/>
          </p:cNvSpPr>
          <p:nvPr>
            <p:ph idx="1"/>
          </p:nvPr>
        </p:nvSpPr>
        <p:spPr>
          <a:xfrm>
            <a:off x="338668" y="1449421"/>
            <a:ext cx="8369984" cy="2937753"/>
          </a:xfrm>
        </p:spPr>
        <p:txBody>
          <a:bodyPr/>
          <a:lstStyle/>
          <a:p>
            <a:pPr marL="0" indent="0">
              <a:buNone/>
            </a:pPr>
            <a:r>
              <a:rPr lang="en-US" sz="2400" dirty="0"/>
              <a:t>When did it rain?</a:t>
            </a:r>
          </a:p>
          <a:p>
            <a:pPr lvl="1"/>
            <a:r>
              <a:rPr lang="en-US" sz="2100" i="1" dirty="0"/>
              <a:t>The rain began at 12:45 </a:t>
            </a:r>
            <a:r>
              <a:rPr lang="en-US" sz="2100" i="1" dirty="0" smtClean="0"/>
              <a:t>p.m. </a:t>
            </a:r>
            <a:r>
              <a:rPr lang="en-US" sz="2100" i="1" dirty="0"/>
              <a:t>on July </a:t>
            </a:r>
            <a:r>
              <a:rPr lang="en-US" sz="2100" i="1" dirty="0" smtClean="0"/>
              <a:t>21.</a:t>
            </a:r>
            <a:endParaRPr lang="en-US" sz="2100" i="1" dirty="0"/>
          </a:p>
          <a:p>
            <a:pPr marL="0" indent="0">
              <a:buNone/>
            </a:pPr>
            <a:endParaRPr lang="en-US" sz="2400" dirty="0"/>
          </a:p>
          <a:p>
            <a:pPr marL="0" indent="0">
              <a:buNone/>
            </a:pPr>
            <a:r>
              <a:rPr lang="en-US" sz="2400" dirty="0"/>
              <a:t>How do we know?</a:t>
            </a:r>
          </a:p>
          <a:p>
            <a:pPr lvl="1"/>
            <a:r>
              <a:rPr lang="en-US" sz="2100" i="1" dirty="0"/>
              <a:t>The graph shows a significant increase in humidity and a significant decrease in temperature at that time</a:t>
            </a:r>
            <a:r>
              <a:rPr lang="en-US" sz="2100" i="1" dirty="0" smtClean="0"/>
              <a:t>..</a:t>
            </a:r>
            <a:endParaRPr lang="en-US" sz="2100" i="1" dirty="0"/>
          </a:p>
        </p:txBody>
      </p:sp>
      <p:sp>
        <p:nvSpPr>
          <p:cNvPr id="4" name="Footer Placeholder 3">
            <a:extLst>
              <a:ext uri="{FF2B5EF4-FFF2-40B4-BE49-F238E27FC236}">
                <a16:creationId xmlns:a16="http://schemas.microsoft.com/office/drawing/2014/main" id="{03577743-8911-1440-A112-48DE7C561B22}"/>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spTree>
    <p:extLst>
      <p:ext uri="{BB962C8B-B14F-4D97-AF65-F5344CB8AC3E}">
        <p14:creationId xmlns:p14="http://schemas.microsoft.com/office/powerpoint/2010/main" val="288862501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0AE8-B308-5842-A680-7978EE03766E}"/>
              </a:ext>
            </a:extLst>
          </p:cNvPr>
          <p:cNvSpPr>
            <a:spLocks noGrp="1"/>
          </p:cNvSpPr>
          <p:nvPr>
            <p:ph type="title"/>
          </p:nvPr>
        </p:nvSpPr>
        <p:spPr>
          <a:xfrm>
            <a:off x="338668" y="488438"/>
            <a:ext cx="8017809" cy="912345"/>
          </a:xfrm>
        </p:spPr>
        <p:txBody>
          <a:bodyPr/>
          <a:lstStyle/>
          <a:p>
            <a:r>
              <a:rPr lang="en-US" dirty="0"/>
              <a:t>Driving Question Board</a:t>
            </a:r>
          </a:p>
        </p:txBody>
      </p:sp>
      <p:sp>
        <p:nvSpPr>
          <p:cNvPr id="3" name="Content Placeholder 2">
            <a:extLst>
              <a:ext uri="{FF2B5EF4-FFF2-40B4-BE49-F238E27FC236}">
                <a16:creationId xmlns:a16="http://schemas.microsoft.com/office/drawing/2014/main" id="{C53F90D4-5A1D-D542-94E6-872E79D77B4C}"/>
              </a:ext>
            </a:extLst>
          </p:cNvPr>
          <p:cNvSpPr>
            <a:spLocks noGrp="1"/>
          </p:cNvSpPr>
          <p:nvPr>
            <p:ph idx="1"/>
          </p:nvPr>
        </p:nvSpPr>
        <p:spPr>
          <a:xfrm>
            <a:off x="338668" y="1400783"/>
            <a:ext cx="4617857" cy="3064213"/>
          </a:xfrm>
        </p:spPr>
        <p:txBody>
          <a:bodyPr/>
          <a:lstStyle/>
          <a:p>
            <a:pPr marL="0" indent="0">
              <a:buNone/>
            </a:pPr>
            <a:r>
              <a:rPr lang="en-US" sz="2400" dirty="0"/>
              <a:t>What questions can we now answer? What new questions should we add?</a:t>
            </a:r>
          </a:p>
        </p:txBody>
      </p:sp>
      <p:sp>
        <p:nvSpPr>
          <p:cNvPr id="4" name="Footer Placeholder 3">
            <a:extLst>
              <a:ext uri="{FF2B5EF4-FFF2-40B4-BE49-F238E27FC236}">
                <a16:creationId xmlns:a16="http://schemas.microsoft.com/office/drawing/2014/main" id="{502ECAF3-9282-4A46-9D89-23D741B368FE}"/>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25562">
            <a:off x="5096133" y="439695"/>
            <a:ext cx="2608748" cy="4344142"/>
          </a:xfrm>
          <a:prstGeom prst="rect">
            <a:avLst/>
          </a:prstGeom>
        </p:spPr>
      </p:pic>
    </p:spTree>
    <p:extLst>
      <p:ext uri="{BB962C8B-B14F-4D97-AF65-F5344CB8AC3E}">
        <p14:creationId xmlns:p14="http://schemas.microsoft.com/office/powerpoint/2010/main" val="155647129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0AE8-B308-5842-A680-7978EE03766E}"/>
              </a:ext>
            </a:extLst>
          </p:cNvPr>
          <p:cNvSpPr>
            <a:spLocks noGrp="1"/>
          </p:cNvSpPr>
          <p:nvPr>
            <p:ph type="title"/>
          </p:nvPr>
        </p:nvSpPr>
        <p:spPr>
          <a:xfrm>
            <a:off x="338668" y="458473"/>
            <a:ext cx="8017809" cy="453872"/>
          </a:xfrm>
        </p:spPr>
        <p:txBody>
          <a:bodyPr/>
          <a:lstStyle/>
          <a:p>
            <a:r>
              <a:rPr lang="en-US" dirty="0"/>
              <a:t>Case Study: 2013 Colorado Storm</a:t>
            </a:r>
          </a:p>
        </p:txBody>
      </p:sp>
      <p:sp>
        <p:nvSpPr>
          <p:cNvPr id="3" name="Content Placeholder 2">
            <a:extLst>
              <a:ext uri="{FF2B5EF4-FFF2-40B4-BE49-F238E27FC236}">
                <a16:creationId xmlns:a16="http://schemas.microsoft.com/office/drawing/2014/main" id="{C53F90D4-5A1D-D542-94E6-872E79D77B4C}"/>
              </a:ext>
            </a:extLst>
          </p:cNvPr>
          <p:cNvSpPr>
            <a:spLocks noGrp="1"/>
          </p:cNvSpPr>
          <p:nvPr>
            <p:ph idx="1"/>
          </p:nvPr>
        </p:nvSpPr>
        <p:spPr>
          <a:xfrm>
            <a:off x="338668" y="992221"/>
            <a:ext cx="8369984" cy="4125786"/>
          </a:xfrm>
        </p:spPr>
        <p:txBody>
          <a:bodyPr/>
          <a:lstStyle/>
          <a:p>
            <a:r>
              <a:rPr lang="en-US" dirty="0"/>
              <a:t>Did the Colorado storm happen in the afternoon? </a:t>
            </a:r>
          </a:p>
          <a:p>
            <a:r>
              <a:rPr lang="en-US" dirty="0"/>
              <a:t>What parts of our model might explain the Colorado </a:t>
            </a:r>
            <a:r>
              <a:rPr lang="en-US" dirty="0" smtClean="0"/>
              <a:t>storm</a:t>
            </a:r>
            <a:r>
              <a:rPr lang="en-US" dirty="0"/>
              <a:t>? </a:t>
            </a:r>
          </a:p>
        </p:txBody>
      </p:sp>
      <p:pic>
        <p:nvPicPr>
          <p:cNvPr id="4" name="Picture 3">
            <a:extLst>
              <a:ext uri="{FF2B5EF4-FFF2-40B4-BE49-F238E27FC236}">
                <a16:creationId xmlns:a16="http://schemas.microsoft.com/office/drawing/2014/main" id="{7EFCE82A-3B49-494E-97C0-7C92F3454F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9620" y="1927037"/>
            <a:ext cx="5175903" cy="2840227"/>
          </a:xfrm>
          <a:prstGeom prst="rect">
            <a:avLst/>
          </a:prstGeom>
        </p:spPr>
      </p:pic>
      <p:sp>
        <p:nvSpPr>
          <p:cNvPr id="5" name="Rectangle 4">
            <a:extLst>
              <a:ext uri="{FF2B5EF4-FFF2-40B4-BE49-F238E27FC236}">
                <a16:creationId xmlns:a16="http://schemas.microsoft.com/office/drawing/2014/main" id="{67CA62BF-5AE2-3047-B52C-A77CC1D6BBAD}"/>
              </a:ext>
            </a:extLst>
          </p:cNvPr>
          <p:cNvSpPr/>
          <p:nvPr/>
        </p:nvSpPr>
        <p:spPr>
          <a:xfrm>
            <a:off x="6643088" y="3055114"/>
            <a:ext cx="1713389" cy="646331"/>
          </a:xfrm>
          <a:prstGeom prst="rect">
            <a:avLst/>
          </a:prstGeom>
        </p:spPr>
        <p:txBody>
          <a:bodyPr wrap="square">
            <a:spAutoFit/>
          </a:bodyPr>
          <a:lstStyle/>
          <a:p>
            <a:pPr lvl="1"/>
            <a:r>
              <a:rPr lang="en-US" dirty="0">
                <a:hlinkClick r:id="rId4"/>
              </a:rPr>
              <a:t>Video Link</a:t>
            </a:r>
            <a:r>
              <a:rPr lang="en-US" dirty="0"/>
              <a:t> </a:t>
            </a:r>
            <a:r>
              <a:rPr lang="en-US" dirty="0">
                <a:hlinkClick r:id="rId5"/>
              </a:rPr>
              <a:t>Photos link</a:t>
            </a:r>
            <a:endParaRPr lang="en-US" dirty="0"/>
          </a:p>
        </p:txBody>
      </p:sp>
      <p:sp>
        <p:nvSpPr>
          <p:cNvPr id="6" name="Footer Placeholder 5">
            <a:extLst>
              <a:ext uri="{FF2B5EF4-FFF2-40B4-BE49-F238E27FC236}">
                <a16:creationId xmlns:a16="http://schemas.microsoft.com/office/drawing/2014/main" id="{0764435C-81BE-104D-B364-20487661F996}"/>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spTree>
    <p:extLst>
      <p:ext uri="{BB962C8B-B14F-4D97-AF65-F5344CB8AC3E}">
        <p14:creationId xmlns:p14="http://schemas.microsoft.com/office/powerpoint/2010/main" val="35144676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0AE8-B308-5842-A680-7978EE03766E}"/>
              </a:ext>
            </a:extLst>
          </p:cNvPr>
          <p:cNvSpPr>
            <a:spLocks noGrp="1"/>
          </p:cNvSpPr>
          <p:nvPr>
            <p:ph type="title"/>
          </p:nvPr>
        </p:nvSpPr>
        <p:spPr>
          <a:xfrm>
            <a:off x="321454" y="565969"/>
            <a:ext cx="8017809" cy="912345"/>
          </a:xfrm>
        </p:spPr>
        <p:txBody>
          <a:bodyPr/>
          <a:lstStyle/>
          <a:p>
            <a:r>
              <a:rPr lang="en-US" dirty="0"/>
              <a:t>Making sense</a:t>
            </a:r>
          </a:p>
        </p:txBody>
      </p:sp>
      <p:sp>
        <p:nvSpPr>
          <p:cNvPr id="3" name="Content Placeholder 2">
            <a:extLst>
              <a:ext uri="{FF2B5EF4-FFF2-40B4-BE49-F238E27FC236}">
                <a16:creationId xmlns:a16="http://schemas.microsoft.com/office/drawing/2014/main" id="{C53F90D4-5A1D-D542-94E6-872E79D77B4C}"/>
              </a:ext>
            </a:extLst>
          </p:cNvPr>
          <p:cNvSpPr>
            <a:spLocks noGrp="1"/>
          </p:cNvSpPr>
          <p:nvPr>
            <p:ph idx="1"/>
          </p:nvPr>
        </p:nvSpPr>
        <p:spPr>
          <a:xfrm>
            <a:off x="321453" y="1611630"/>
            <a:ext cx="8369984" cy="3336560"/>
          </a:xfrm>
        </p:spPr>
        <p:txBody>
          <a:bodyPr/>
          <a:lstStyle/>
          <a:p>
            <a:pPr marL="0" indent="0">
              <a:buNone/>
            </a:pPr>
            <a:r>
              <a:rPr lang="en-US" sz="2400" dirty="0"/>
              <a:t>Why do you think that the storm formed on one day and not the other?</a:t>
            </a:r>
          </a:p>
          <a:p>
            <a:pPr marL="0" indent="0">
              <a:buNone/>
            </a:pPr>
            <a:endParaRPr lang="en-US" sz="2400" dirty="0"/>
          </a:p>
          <a:p>
            <a:pPr lvl="1"/>
            <a:r>
              <a:rPr lang="en-US" sz="2100" dirty="0"/>
              <a:t>Write down your ideas and be prepared to share with the class.</a:t>
            </a:r>
          </a:p>
          <a:p>
            <a:pPr marL="0" indent="0">
              <a:buNone/>
            </a:pPr>
            <a:endParaRPr lang="en-US" dirty="0"/>
          </a:p>
          <a:p>
            <a:endParaRPr lang="en-US" dirty="0"/>
          </a:p>
        </p:txBody>
      </p:sp>
      <p:sp>
        <p:nvSpPr>
          <p:cNvPr id="4" name="Footer Placeholder 3">
            <a:extLst>
              <a:ext uri="{FF2B5EF4-FFF2-40B4-BE49-F238E27FC236}">
                <a16:creationId xmlns:a16="http://schemas.microsoft.com/office/drawing/2014/main" id="{526809D9-CD15-8047-BDF5-45969DAB9348}"/>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spTree>
    <p:extLst>
      <p:ext uri="{BB962C8B-B14F-4D97-AF65-F5344CB8AC3E}">
        <p14:creationId xmlns:p14="http://schemas.microsoft.com/office/powerpoint/2010/main" val="31730663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0AE8-B308-5842-A680-7978EE03766E}"/>
              </a:ext>
            </a:extLst>
          </p:cNvPr>
          <p:cNvSpPr>
            <a:spLocks noGrp="1"/>
          </p:cNvSpPr>
          <p:nvPr>
            <p:ph type="title"/>
          </p:nvPr>
        </p:nvSpPr>
        <p:spPr>
          <a:xfrm>
            <a:off x="338668" y="93220"/>
            <a:ext cx="8570201" cy="912345"/>
          </a:xfrm>
        </p:spPr>
        <p:txBody>
          <a:bodyPr>
            <a:noAutofit/>
          </a:bodyPr>
          <a:lstStyle/>
          <a:p>
            <a:r>
              <a:rPr lang="en-US" dirty="0"/>
              <a:t>A thunderstorm story</a:t>
            </a:r>
          </a:p>
        </p:txBody>
      </p:sp>
      <p:sp>
        <p:nvSpPr>
          <p:cNvPr id="3" name="Content Placeholder 2">
            <a:extLst>
              <a:ext uri="{FF2B5EF4-FFF2-40B4-BE49-F238E27FC236}">
                <a16:creationId xmlns:a16="http://schemas.microsoft.com/office/drawing/2014/main" id="{C53F90D4-5A1D-D542-94E6-872E79D77B4C}"/>
              </a:ext>
            </a:extLst>
          </p:cNvPr>
          <p:cNvSpPr>
            <a:spLocks noGrp="1"/>
          </p:cNvSpPr>
          <p:nvPr>
            <p:ph idx="1"/>
          </p:nvPr>
        </p:nvSpPr>
        <p:spPr>
          <a:xfrm>
            <a:off x="338668" y="939892"/>
            <a:ext cx="8369984" cy="541162"/>
          </a:xfrm>
        </p:spPr>
        <p:txBody>
          <a:bodyPr>
            <a:normAutofit fontScale="92500"/>
          </a:bodyPr>
          <a:lstStyle/>
          <a:p>
            <a:pPr marL="0" indent="0">
              <a:buNone/>
            </a:pPr>
            <a:r>
              <a:rPr lang="en-US" sz="2600" b="1" dirty="0">
                <a:solidFill>
                  <a:srgbClr val="0070C0"/>
                </a:solidFill>
                <a:latin typeface="Montserrat SemiBold" panose="00000700000000000000" pitchFamily="2" charset="0"/>
              </a:rPr>
              <a:t>Step 3: </a:t>
            </a:r>
            <a:r>
              <a:rPr lang="en-US" sz="2600" dirty="0"/>
              <a:t>Draw how a storm forms throughout the </a:t>
            </a:r>
            <a:r>
              <a:rPr lang="en-US" sz="2600" dirty="0" smtClean="0"/>
              <a:t>day.</a:t>
            </a:r>
            <a:endParaRPr lang="en-US" sz="2600" dirty="0"/>
          </a:p>
          <a:p>
            <a:pPr marL="0" indent="0">
              <a:buNone/>
            </a:pPr>
            <a:endParaRPr lang="en-US" sz="1000" dirty="0"/>
          </a:p>
          <a:p>
            <a:pPr marL="0" indent="0">
              <a:buNone/>
            </a:pPr>
            <a:endParaRPr lang="en-US" dirty="0"/>
          </a:p>
          <a:p>
            <a:endParaRPr lang="en-US" dirty="0"/>
          </a:p>
        </p:txBody>
      </p:sp>
      <p:sp>
        <p:nvSpPr>
          <p:cNvPr id="5" name="Footer Placeholder 4">
            <a:extLst>
              <a:ext uri="{FF2B5EF4-FFF2-40B4-BE49-F238E27FC236}">
                <a16:creationId xmlns:a16="http://schemas.microsoft.com/office/drawing/2014/main" id="{78CA1E5F-17B0-9346-9F17-7C02DD1FDCCD}"/>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sp>
        <p:nvSpPr>
          <p:cNvPr id="6" name="TextBox 5">
            <a:extLst>
              <a:ext uri="{FF2B5EF4-FFF2-40B4-BE49-F238E27FC236}">
                <a16:creationId xmlns:a16="http://schemas.microsoft.com/office/drawing/2014/main" id="{D6925900-39A7-8F47-900C-EB104FD86B48}"/>
              </a:ext>
            </a:extLst>
          </p:cNvPr>
          <p:cNvSpPr txBox="1"/>
          <p:nvPr/>
        </p:nvSpPr>
        <p:spPr>
          <a:xfrm>
            <a:off x="281899" y="1710988"/>
            <a:ext cx="4484451" cy="2215991"/>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Draw what the weather is like at different times of the day.</a:t>
            </a:r>
          </a:p>
          <a:p>
            <a:endParaRPr lang="en-US" sz="20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sz="20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Answer the questions and be prepared to share your ideas with the class.</a:t>
            </a:r>
          </a:p>
          <a:p>
            <a:endParaRPr lang="en-US" dirty="0"/>
          </a:p>
        </p:txBody>
      </p:sp>
      <p:pic>
        <p:nvPicPr>
          <p:cNvPr id="7" name="Picture 6">
            <a:extLst>
              <a:ext uri="{FF2B5EF4-FFF2-40B4-BE49-F238E27FC236}">
                <a16:creationId xmlns:a16="http://schemas.microsoft.com/office/drawing/2014/main" id="{03631A67-71EA-914D-9F9C-4BAADC32F6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9845" b="50318"/>
          <a:stretch/>
        </p:blipFill>
        <p:spPr>
          <a:xfrm>
            <a:off x="4449111" y="902569"/>
            <a:ext cx="3287977" cy="3908311"/>
          </a:xfrm>
          <a:prstGeom prst="rect">
            <a:avLst/>
          </a:prstGeom>
        </p:spPr>
      </p:pic>
    </p:spTree>
    <p:extLst>
      <p:ext uri="{BB962C8B-B14F-4D97-AF65-F5344CB8AC3E}">
        <p14:creationId xmlns:p14="http://schemas.microsoft.com/office/powerpoint/2010/main" val="30221280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0AE8-B308-5842-A680-7978EE03766E}"/>
              </a:ext>
            </a:extLst>
          </p:cNvPr>
          <p:cNvSpPr>
            <a:spLocks noGrp="1"/>
          </p:cNvSpPr>
          <p:nvPr>
            <p:ph type="title"/>
          </p:nvPr>
        </p:nvSpPr>
        <p:spPr>
          <a:xfrm>
            <a:off x="338668" y="278586"/>
            <a:ext cx="8176682" cy="912345"/>
          </a:xfrm>
        </p:spPr>
        <p:txBody>
          <a:bodyPr/>
          <a:lstStyle/>
          <a:p>
            <a:r>
              <a:rPr lang="en-US" dirty="0"/>
              <a:t>Making sense</a:t>
            </a:r>
          </a:p>
        </p:txBody>
      </p:sp>
      <p:sp>
        <p:nvSpPr>
          <p:cNvPr id="3" name="Content Placeholder 2">
            <a:extLst>
              <a:ext uri="{FF2B5EF4-FFF2-40B4-BE49-F238E27FC236}">
                <a16:creationId xmlns:a16="http://schemas.microsoft.com/office/drawing/2014/main" id="{C53F90D4-5A1D-D542-94E6-872E79D77B4C}"/>
              </a:ext>
            </a:extLst>
          </p:cNvPr>
          <p:cNvSpPr>
            <a:spLocks noGrp="1"/>
          </p:cNvSpPr>
          <p:nvPr>
            <p:ph idx="1"/>
          </p:nvPr>
        </p:nvSpPr>
        <p:spPr>
          <a:xfrm>
            <a:off x="338668" y="1285060"/>
            <a:ext cx="3377160" cy="3709851"/>
          </a:xfrm>
        </p:spPr>
        <p:txBody>
          <a:bodyPr/>
          <a:lstStyle/>
          <a:p>
            <a:pPr marL="0" indent="0">
              <a:buNone/>
            </a:pPr>
            <a:r>
              <a:rPr lang="en-US" sz="2400" dirty="0"/>
              <a:t>What is different in each stage of the storm and why?</a:t>
            </a:r>
          </a:p>
        </p:txBody>
      </p:sp>
      <p:sp>
        <p:nvSpPr>
          <p:cNvPr id="4" name="Footer Placeholder 3">
            <a:extLst>
              <a:ext uri="{FF2B5EF4-FFF2-40B4-BE49-F238E27FC236}">
                <a16:creationId xmlns:a16="http://schemas.microsoft.com/office/drawing/2014/main" id="{92090E52-4446-974A-A97F-728FCE63699E}"/>
              </a:ext>
            </a:extLst>
          </p:cNvPr>
          <p:cNvSpPr>
            <a:spLocks noGrp="1"/>
          </p:cNvSpPr>
          <p:nvPr>
            <p:ph type="ftr" sz="quarter" idx="11"/>
          </p:nvPr>
        </p:nvSpPr>
        <p:spPr/>
        <p:txBody>
          <a:bodyPr/>
          <a:lstStyle/>
          <a:p>
            <a:pPr>
              <a:defRPr/>
            </a:pPr>
            <a:r>
              <a:rPr lang="en-US"/>
              <a:t>© 2019 University Corporation for Atmospheric Research. All Rights Reserved </a:t>
            </a:r>
            <a:endParaRPr lang="en-US" dirty="0"/>
          </a:p>
        </p:txBody>
      </p:sp>
      <p:pic>
        <p:nvPicPr>
          <p:cNvPr id="7" name="Picture 6">
            <a:extLst>
              <a:ext uri="{FF2B5EF4-FFF2-40B4-BE49-F238E27FC236}">
                <a16:creationId xmlns:a16="http://schemas.microsoft.com/office/drawing/2014/main" id="{03631A67-71EA-914D-9F9C-4BAADC32F6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6552" y="-17644"/>
            <a:ext cx="4098792" cy="4918551"/>
          </a:xfrm>
          <a:prstGeom prst="rect">
            <a:avLst/>
          </a:prstGeom>
        </p:spPr>
      </p:pic>
    </p:spTree>
    <p:extLst>
      <p:ext uri="{BB962C8B-B14F-4D97-AF65-F5344CB8AC3E}">
        <p14:creationId xmlns:p14="http://schemas.microsoft.com/office/powerpoint/2010/main" val="4263748226"/>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W template" id="{FB8294C4-948D-8A46-AD28-D8C98958D30D}" vid="{F37BA165-AA74-B344-8C08-1581D888E581}"/>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W template" id="{FB8294C4-948D-8A46-AD28-D8C98958D30D}" vid="{F37BA165-AA74-B344-8C08-1581D888E58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36634</TotalTime>
  <Words>7576</Words>
  <Application>Microsoft Office PowerPoint</Application>
  <PresentationFormat>On-screen Show (16:9)</PresentationFormat>
  <Paragraphs>768</Paragraphs>
  <Slides>64</Slides>
  <Notes>64</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64</vt:i4>
      </vt:variant>
    </vt:vector>
  </HeadingPairs>
  <TitlesOfParts>
    <vt:vector size="75" baseType="lpstr">
      <vt:lpstr>Arial</vt:lpstr>
      <vt:lpstr>Open Sans</vt:lpstr>
      <vt:lpstr>Symbol</vt:lpstr>
      <vt:lpstr>Raleway Medium</vt:lpstr>
      <vt:lpstr>Calibri Light</vt:lpstr>
      <vt:lpstr>Calibri</vt:lpstr>
      <vt:lpstr>Montserrat Medium</vt:lpstr>
      <vt:lpstr>Raleway SemiBold</vt:lpstr>
      <vt:lpstr>Montserrat SemiBold</vt:lpstr>
      <vt:lpstr>1_Office Theme</vt:lpstr>
      <vt:lpstr>3_Office Theme</vt:lpstr>
      <vt:lpstr>From Cloud to Storm</vt:lpstr>
      <vt:lpstr> Watching the Sky </vt:lpstr>
      <vt:lpstr>Looking back</vt:lpstr>
      <vt:lpstr>Think about the water cycle</vt:lpstr>
      <vt:lpstr>Observations</vt:lpstr>
      <vt:lpstr>Sunny and stormy day time-lapse videos</vt:lpstr>
      <vt:lpstr>Making sense</vt:lpstr>
      <vt:lpstr>A thunderstorm story</vt:lpstr>
      <vt:lpstr>Making sense</vt:lpstr>
      <vt:lpstr>Learn about weather by watching the sky</vt:lpstr>
      <vt:lpstr>   Temperature Clues</vt:lpstr>
      <vt:lpstr>Looking back</vt:lpstr>
      <vt:lpstr>Weather balloons</vt:lpstr>
      <vt:lpstr>Predict</vt:lpstr>
      <vt:lpstr>Investigation: Virtual Balloons</vt:lpstr>
      <vt:lpstr>Making sense</vt:lpstr>
      <vt:lpstr>Next steps</vt:lpstr>
      <vt:lpstr>Looking back</vt:lpstr>
      <vt:lpstr>Investigation: Westview Middle School Data</vt:lpstr>
      <vt:lpstr>Identify and Interpret (I²) Sensemaking Strategy</vt:lpstr>
      <vt:lpstr>Conclusion</vt:lpstr>
      <vt:lpstr>Make a model</vt:lpstr>
      <vt:lpstr>Revise your model</vt:lpstr>
      <vt:lpstr>Making sense</vt:lpstr>
      <vt:lpstr>    Fuel for Storms</vt:lpstr>
      <vt:lpstr>Looking back</vt:lpstr>
      <vt:lpstr>Looking forward: Brainstorm</vt:lpstr>
      <vt:lpstr>Investigation: Sunny Day and Stormy Day</vt:lpstr>
      <vt:lpstr>Investigation: Sunny Day and Stormy Day</vt:lpstr>
      <vt:lpstr>Making sense</vt:lpstr>
      <vt:lpstr>Conclusion</vt:lpstr>
      <vt:lpstr>Next steps</vt:lpstr>
      <vt:lpstr>Looking back</vt:lpstr>
      <vt:lpstr>Looking forward: Brainstorm</vt:lpstr>
      <vt:lpstr>Investigation: Storm in a Bottle</vt:lpstr>
      <vt:lpstr>Review: </vt:lpstr>
      <vt:lpstr>Investigation: Storm in a Bottle</vt:lpstr>
      <vt:lpstr>Making sense</vt:lpstr>
      <vt:lpstr>Conclusion</vt:lpstr>
      <vt:lpstr>Next steps</vt:lpstr>
      <vt:lpstr>  Air on the Move</vt:lpstr>
      <vt:lpstr>Looking back</vt:lpstr>
      <vt:lpstr>Looking forward</vt:lpstr>
      <vt:lpstr>Investigation: Mylar Balloon</vt:lpstr>
      <vt:lpstr>Making sense</vt:lpstr>
      <vt:lpstr>Interactive Reading</vt:lpstr>
      <vt:lpstr>Interactive Reading</vt:lpstr>
      <vt:lpstr>Interactive Reading</vt:lpstr>
      <vt:lpstr>Conclusion</vt:lpstr>
      <vt:lpstr>Taking stock</vt:lpstr>
      <vt:lpstr>Making sense</vt:lpstr>
      <vt:lpstr>Make a model</vt:lpstr>
      <vt:lpstr>Develop a Consensus Model</vt:lpstr>
      <vt:lpstr>Making a Thunderstorm</vt:lpstr>
      <vt:lpstr>Driving Question Board</vt:lpstr>
      <vt:lpstr>Case Study: 2013 Colorado Storm</vt:lpstr>
      <vt:lpstr>Predict</vt:lpstr>
      <vt:lpstr>Investigation: Make a Thunderstorm</vt:lpstr>
      <vt:lpstr>Making sense</vt:lpstr>
      <vt:lpstr>Looking back</vt:lpstr>
      <vt:lpstr>Investigation: Data from Pompano, Florida</vt:lpstr>
      <vt:lpstr>Pompano, Florida rain event</vt:lpstr>
      <vt:lpstr>Driving Question Board</vt:lpstr>
      <vt:lpstr>Case Study: 2013 Colorado Storm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Moraine</dc:creator>
  <cp:lastModifiedBy>Emily Snode-Brenneman</cp:lastModifiedBy>
  <cp:revision>403</cp:revision>
  <dcterms:created xsi:type="dcterms:W3CDTF">2017-07-27T22:50:43Z</dcterms:created>
  <dcterms:modified xsi:type="dcterms:W3CDTF">2019-05-15T21:47:26Z</dcterms:modified>
</cp:coreProperties>
</file>