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1"/>
    <p:sldMasterId id="2147483684" r:id="rId2"/>
    <p:sldMasterId id="2147483672" r:id="rId3"/>
  </p:sldMasterIdLst>
  <p:notesMasterIdLst>
    <p:notesMasterId r:id="rId12"/>
  </p:notesMasterIdLst>
  <p:handoutMasterIdLst>
    <p:handoutMasterId r:id="rId13"/>
  </p:handoutMasterIdLst>
  <p:sldIdLst>
    <p:sldId id="261" r:id="rId4"/>
    <p:sldId id="260" r:id="rId5"/>
    <p:sldId id="262" r:id="rId6"/>
    <p:sldId id="263" r:id="rId7"/>
    <p:sldId id="264" r:id="rId8"/>
    <p:sldId id="267" r:id="rId9"/>
    <p:sldId id="265" r:id="rId10"/>
    <p:sldId id="266" r:id="rId11"/>
  </p:sldIdLst>
  <p:sldSz cx="9144000" cy="5143500" type="screen16x9"/>
  <p:notesSz cx="6858000" cy="9144000"/>
  <p:embeddedFontLst>
    <p:embeddedFont>
      <p:font typeface="Open Sans" panose="020B0606030504020204" pitchFamily="34" charset="0"/>
      <p:regular r:id="rId14"/>
      <p:bold r:id="rId15"/>
      <p:italic r:id="rId16"/>
      <p:boldItalic r:id="rId17"/>
    </p:embeddedFont>
    <p:embeddedFont>
      <p:font typeface="Raleway Medium" panose="020B0603030101060003" pitchFamily="34" charset="0"/>
      <p:regular r:id="rId18"/>
      <p:italic r:id="rId19"/>
    </p:embeddedFont>
    <p:embeddedFont>
      <p:font typeface="Calibri" panose="020F0502020204030204" pitchFamily="34" charset="0"/>
      <p:regular r:id="rId20"/>
      <p:bold r:id="rId21"/>
      <p:italic r:id="rId22"/>
      <p:boldItalic r:id="rId23"/>
    </p:embeddedFont>
    <p:embeddedFont>
      <p:font typeface="Montserrat Medium" panose="00000600000000000000" pitchFamily="2" charset="0"/>
      <p:regular r:id="rId24"/>
      <p:italic r:id="rId25"/>
    </p:embeddedFont>
    <p:embeddedFont>
      <p:font typeface="Raleway SemiBold" panose="020B0703030101060003" pitchFamily="34" charset="0"/>
      <p:bold r:id="rId26"/>
      <p:boldItalic r:id="rId27"/>
    </p:embeddedFont>
    <p:embeddedFont>
      <p:font typeface="Montserrat SemiBold" panose="00000700000000000000" pitchFamily="2" charset="0"/>
      <p:bold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6" clrIdx="0">
    <p:extLst>
      <p:ext uri="{19B8F6BF-5375-455C-9EA6-DF929625EA0E}">
        <p15:presenceInfo xmlns:p15="http://schemas.microsoft.com/office/powerpoint/2012/main" userId="Microsoft Office User" providerId="None"/>
      </p:ext>
    </p:extLst>
  </p:cmAuthor>
  <p:cmAuthor id="2" name="Anjanette Meyer" initials="A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10" autoAdjust="0"/>
    <p:restoredTop sz="53022" autoAdjust="0"/>
  </p:normalViewPr>
  <p:slideViewPr>
    <p:cSldViewPr snapToGrid="0">
      <p:cViewPr varScale="1">
        <p:scale>
          <a:sx n="81" d="100"/>
          <a:sy n="81" d="100"/>
        </p:scale>
        <p:origin x="210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E64ECB-0E24-9F4A-BB9B-2654DAC680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F13946-09CC-6945-8A08-EE19C4A7D1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703706-F0E3-F948-B771-9EA11242325B}" type="datetimeFigureOut">
              <a:rPr lang="en-US" smtClean="0"/>
              <a:pPr/>
              <a:t>5/15/2019</a:t>
            </a:fld>
            <a:endParaRPr lang="en-US"/>
          </a:p>
        </p:txBody>
      </p:sp>
      <p:sp>
        <p:nvSpPr>
          <p:cNvPr id="4" name="Footer Placeholder 3">
            <a:extLst>
              <a:ext uri="{FF2B5EF4-FFF2-40B4-BE49-F238E27FC236}">
                <a16:creationId xmlns:a16="http://schemas.microsoft.com/office/drawing/2014/main" id="{B4E2F85C-4AA8-334B-B0D7-0AA054B58F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89E4F3C-04AD-8745-9089-3132BD5B78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62662E-BB5D-C743-80BB-9490AF607E6A}" type="slidenum">
              <a:rPr lang="en-US" smtClean="0"/>
              <a:pPr/>
              <a:t>‹#›</a:t>
            </a:fld>
            <a:endParaRPr lang="en-US"/>
          </a:p>
        </p:txBody>
      </p:sp>
    </p:spTree>
    <p:extLst>
      <p:ext uri="{BB962C8B-B14F-4D97-AF65-F5344CB8AC3E}">
        <p14:creationId xmlns:p14="http://schemas.microsoft.com/office/powerpoint/2010/main" val="251265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E7DA1-8DCE-C64D-92D7-96757BF5B5B4}" type="datetimeFigureOut">
              <a:rPr lang="en-US" smtClean="0"/>
              <a:pPr/>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176A7-6163-0043-9EA2-FC36E2A9A9F8}" type="slidenum">
              <a:rPr lang="en-US" smtClean="0"/>
              <a:pPr/>
              <a:t>‹#›</a:t>
            </a:fld>
            <a:endParaRPr lang="en-US"/>
          </a:p>
        </p:txBody>
      </p:sp>
    </p:spTree>
    <p:extLst>
      <p:ext uri="{BB962C8B-B14F-4D97-AF65-F5344CB8AC3E}">
        <p14:creationId xmlns:p14="http://schemas.microsoft.com/office/powerpoint/2010/main" val="235704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new unit on </a:t>
            </a:r>
            <a:r>
              <a:rPr lang="en-US" sz="1200" b="1" kern="1200" dirty="0" smtClean="0">
                <a:solidFill>
                  <a:schemeClr val="tx1"/>
                </a:solidFill>
                <a:effectLst/>
                <a:latin typeface="+mn-lt"/>
                <a:ea typeface="+mn-ea"/>
                <a:cs typeface="+mn-cs"/>
              </a:rPr>
              <a:t>weather.</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a:t>
            </a:r>
            <a:r>
              <a:rPr lang="en-US" sz="1200" kern="1200" dirty="0">
                <a:solidFill>
                  <a:schemeClr val="tx1"/>
                </a:solidFill>
                <a:effectLst/>
                <a:latin typeface="+mn-lt"/>
                <a:ea typeface="+mn-ea"/>
                <a:cs typeface="+mn-cs"/>
              </a:rPr>
              <a:t>should have some prior understanding of water cycling and </a:t>
            </a:r>
            <a:r>
              <a:rPr lang="en-US" sz="1200" kern="1200" dirty="0" smtClean="0">
                <a:solidFill>
                  <a:schemeClr val="tx1"/>
                </a:solidFill>
                <a:effectLst/>
                <a:latin typeface="+mn-lt"/>
                <a:ea typeface="+mn-ea"/>
                <a:cs typeface="+mn-cs"/>
              </a:rPr>
              <a:t>its </a:t>
            </a:r>
            <a:r>
              <a:rPr lang="en-US" sz="1200" kern="1200" dirty="0">
                <a:solidFill>
                  <a:schemeClr val="tx1"/>
                </a:solidFill>
                <a:effectLst/>
                <a:latin typeface="+mn-lt"/>
                <a:ea typeface="+mn-ea"/>
                <a:cs typeface="+mn-cs"/>
              </a:rPr>
              <a:t>role in weather formation. This lesson will build upon that understanding. </a:t>
            </a:r>
            <a:r>
              <a:rPr lang="en-US" sz="1200" i="1" kern="1200" dirty="0">
                <a:solidFill>
                  <a:schemeClr val="tx1"/>
                </a:solidFill>
                <a:effectLst/>
                <a:latin typeface="+mn-lt"/>
                <a:ea typeface="+mn-ea"/>
                <a:cs typeface="+mn-cs"/>
              </a:rPr>
              <a:t>(It may be helpful to review the water cycle together using a diagram your students are familiar with</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a:t>
            </a:r>
            <a:r>
              <a:rPr lang="en-US" sz="1200" kern="1200" dirty="0">
                <a:solidFill>
                  <a:schemeClr val="tx1"/>
                </a:solidFill>
                <a:effectLst/>
                <a:latin typeface="+mn-lt"/>
                <a:ea typeface="+mn-ea"/>
                <a:cs typeface="+mn-cs"/>
              </a:rPr>
              <a:t>introduction should take into account where your students are in their learning about water cycling and weather.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example introduction could be: </a:t>
            </a:r>
            <a:r>
              <a:rPr lang="en-US" sz="1200" i="1" kern="1200" dirty="0">
                <a:solidFill>
                  <a:schemeClr val="tx1"/>
                </a:solidFill>
                <a:effectLst/>
                <a:latin typeface="+mn-lt"/>
                <a:ea typeface="+mn-ea"/>
                <a:cs typeface="+mn-cs"/>
              </a:rPr>
              <a:t>“Severe weather can put people’s lives and property at risk. If we can predict when severe weather is likely to happen, we can help people be better prepared when it happens. In this unit, we are going to explore where, when, and why storms form and how we can predict the ways in which they might impact communities, especially by bringing heavy rain or snow.”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a:t>
            </a:fld>
            <a:endParaRPr lang="en-US"/>
          </a:p>
        </p:txBody>
      </p:sp>
    </p:spTree>
    <p:extLst>
      <p:ext uri="{BB962C8B-B14F-4D97-AF65-F5344CB8AC3E}">
        <p14:creationId xmlns:p14="http://schemas.microsoft.com/office/powerpoint/2010/main" val="119785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Watch the video of the Colorado storm. </a:t>
            </a:r>
            <a:r>
              <a:rPr lang="en-US" sz="1200" kern="1200" dirty="0">
                <a:solidFill>
                  <a:schemeClr val="tx1"/>
                </a:solidFill>
                <a:effectLst/>
                <a:latin typeface="+mn-lt"/>
                <a:ea typeface="+mn-ea"/>
                <a:cs typeface="+mn-cs"/>
              </a:rPr>
              <a:t>Before showing the video, ask students to think about the different ways communities are affected by precipitation or a lack of precipitation. Help students identify a few ways our communities are uniquely dependent on precipitation. </a:t>
            </a:r>
          </a:p>
          <a:p>
            <a:pPr rtl="0"/>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video is 6 minutes, 48 seconds in length and provides a case study. For this lesson, focus on the first part of the video (up to 2:08). If you would like to show more of the video, the following break down and time codes are provided: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0:00-2:08—Introduction to the 2013 Colorado floods and past floods in this same area. Some effects are shown. </a:t>
            </a:r>
          </a:p>
          <a:p>
            <a:r>
              <a:rPr lang="en-US" sz="1200" kern="1200" dirty="0">
                <a:solidFill>
                  <a:schemeClr val="tx1"/>
                </a:solidFill>
                <a:effectLst/>
                <a:latin typeface="+mn-lt"/>
                <a:ea typeface="+mn-ea"/>
                <a:cs typeface="+mn-cs"/>
              </a:rPr>
              <a:t>2:09-4:11—Engineering considerations related to managing future floods based on past experiences are addressed. </a:t>
            </a:r>
          </a:p>
          <a:p>
            <a:r>
              <a:rPr lang="en-US" sz="1200" kern="1200" dirty="0">
                <a:solidFill>
                  <a:schemeClr val="tx1"/>
                </a:solidFill>
                <a:effectLst/>
                <a:latin typeface="+mn-lt"/>
                <a:ea typeface="+mn-ea"/>
                <a:cs typeface="+mn-cs"/>
              </a:rPr>
              <a:t>4:12—End of video on the 2013 flood and community resilience. </a:t>
            </a:r>
          </a:p>
          <a:p>
            <a:r>
              <a:rPr lang="en-US" sz="1200" kern="1200" dirty="0">
                <a:solidFill>
                  <a:schemeClr val="tx1"/>
                </a:solidFill>
                <a:effectLst/>
                <a:latin typeface="+mn-lt"/>
                <a:ea typeface="+mn-ea"/>
                <a:cs typeface="+mn-cs"/>
              </a:rPr>
              <a:t>6:13—A cause is mentioned.</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a:t>
            </a:fld>
            <a:endParaRPr lang="en-US"/>
          </a:p>
        </p:txBody>
      </p:sp>
    </p:spTree>
    <p:extLst>
      <p:ext uri="{BB962C8B-B14F-4D97-AF65-F5344CB8AC3E}">
        <p14:creationId xmlns:p14="http://schemas.microsoft.com/office/powerpoint/2010/main" val="201510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Pass out Lesson 1: Student Activity Sheet</a:t>
            </a:r>
            <a:r>
              <a:rPr lang="en-US" sz="1200" b="0" i="0" u="none" strike="noStrike" kern="1200" dirty="0">
                <a:solidFill>
                  <a:schemeClr val="tx1"/>
                </a:solidFill>
                <a:effectLst/>
                <a:latin typeface="+mn-lt"/>
                <a:ea typeface="+mn-ea"/>
                <a:cs typeface="+mn-cs"/>
              </a:rPr>
              <a:t>. </a:t>
            </a:r>
          </a:p>
          <a:p>
            <a:pPr rtl="0" fontAlgn="base"/>
            <a:endParaRPr lang="en-US" sz="1200" b="0"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Step 1:</a:t>
            </a:r>
          </a:p>
          <a:p>
            <a:r>
              <a:rPr lang="en-US" sz="1200" b="1" kern="1200" dirty="0">
                <a:solidFill>
                  <a:schemeClr val="tx1"/>
                </a:solidFill>
                <a:effectLst/>
                <a:latin typeface="+mn-lt"/>
                <a:ea typeface="+mn-ea"/>
                <a:cs typeface="+mn-cs"/>
              </a:rPr>
              <a:t>Discuss students’ ideas about the causes of the storm. </a:t>
            </a:r>
            <a:r>
              <a:rPr lang="en-US" sz="1200" kern="1200" dirty="0">
                <a:solidFill>
                  <a:schemeClr val="tx1"/>
                </a:solidFill>
                <a:effectLst/>
                <a:latin typeface="+mn-lt"/>
                <a:ea typeface="+mn-ea"/>
                <a:cs typeface="+mn-cs"/>
              </a:rPr>
              <a:t>After watching the video, have students write their ideas in </a:t>
            </a:r>
            <a:r>
              <a:rPr lang="en-US" sz="1200" i="1" kern="1200" dirty="0">
                <a:solidFill>
                  <a:schemeClr val="tx1"/>
                </a:solidFill>
                <a:effectLst/>
                <a:latin typeface="+mn-lt"/>
                <a:ea typeface="+mn-ea"/>
                <a:cs typeface="+mn-cs"/>
              </a:rPr>
              <a:t>Lesson 1: Step 1. </a:t>
            </a:r>
            <a:r>
              <a:rPr lang="en-US" sz="1200" kern="1200" dirty="0">
                <a:solidFill>
                  <a:schemeClr val="tx1"/>
                </a:solidFill>
                <a:effectLst/>
                <a:latin typeface="+mn-lt"/>
                <a:ea typeface="+mn-ea"/>
                <a:cs typeface="+mn-cs"/>
              </a:rPr>
              <a:t>Allow students to share what they heard about causes of the precipitation in the video (e.g., a very slow-moving storm, an unusual amount of water vapor in the air) or their own ideas about what caused the heavy precipitation. As students share, wonder aloud: </a:t>
            </a:r>
            <a:r>
              <a:rPr lang="en-US" sz="1200" i="1" kern="1200" dirty="0">
                <a:solidFill>
                  <a:schemeClr val="tx1"/>
                </a:solidFill>
                <a:effectLst/>
                <a:latin typeface="+mn-lt"/>
                <a:ea typeface="+mn-ea"/>
                <a:cs typeface="+mn-cs"/>
              </a:rPr>
              <a:t>“Is that a cause of the storm or an effect from the storm?”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Suggested prompts for discussion: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Where did all the moisture over Colorado come from?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had to happen to make that moisture turn into rain?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Has our community experienced too much or too little precipitation before?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Remind students to focus on what factors </a:t>
            </a:r>
            <a:r>
              <a:rPr lang="en-US" sz="1200" kern="1200" dirty="0" smtClean="0">
                <a:solidFill>
                  <a:schemeClr val="tx1"/>
                </a:solidFill>
                <a:effectLst/>
                <a:latin typeface="+mn-lt"/>
                <a:ea typeface="+mn-ea"/>
                <a:cs typeface="+mn-cs"/>
              </a:rPr>
              <a:t>caused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rainstorm and not the flood. </a:t>
            </a:r>
          </a:p>
          <a:p>
            <a:pPr rtl="0" fontAlgn="base"/>
            <a:endParaRPr lang="en-US" b="1" u="none" dirty="0">
              <a:effectLst/>
            </a:endParaRPr>
          </a:p>
          <a:p>
            <a:r>
              <a:rPr lang="en-US" b="1" u="none" dirty="0">
                <a:effectLst/>
              </a:rPr>
              <a:t>Step 2:</a:t>
            </a:r>
            <a:r>
              <a:rPr lang="en-US" b="0" dirty="0">
                <a:effectLst/>
              </a:rPr>
              <a:t/>
            </a:r>
            <a:br>
              <a:rPr lang="en-US" b="0" dirty="0">
                <a:effectLst/>
              </a:rPr>
            </a:br>
            <a:r>
              <a:rPr lang="en-US" sz="1200" b="1" kern="1200" dirty="0">
                <a:solidFill>
                  <a:schemeClr val="tx1"/>
                </a:solidFill>
                <a:effectLst/>
                <a:latin typeface="+mn-lt"/>
                <a:ea typeface="+mn-ea"/>
                <a:cs typeface="+mn-cs"/>
              </a:rPr>
              <a:t>Broaden the discussion to other storms and precipitation. </a:t>
            </a:r>
            <a:r>
              <a:rPr lang="en-US" sz="1200" kern="1200" dirty="0">
                <a:solidFill>
                  <a:schemeClr val="tx1"/>
                </a:solidFill>
                <a:effectLst/>
                <a:latin typeface="+mn-lt"/>
                <a:ea typeface="+mn-ea"/>
                <a:cs typeface="+mn-cs"/>
              </a:rPr>
              <a:t>Working in small groups, ask students to share their experiences of storms and precipitation in </a:t>
            </a:r>
            <a:r>
              <a:rPr lang="en-US" sz="1200" i="1" kern="1200" dirty="0">
                <a:solidFill>
                  <a:schemeClr val="tx1"/>
                </a:solidFill>
                <a:effectLst/>
                <a:latin typeface="+mn-lt"/>
                <a:ea typeface="+mn-ea"/>
                <a:cs typeface="+mn-cs"/>
              </a:rPr>
              <a:t>Lesson 1: Step 2. </a:t>
            </a:r>
            <a:r>
              <a:rPr lang="en-US" sz="1200" kern="1200" dirty="0">
                <a:solidFill>
                  <a:schemeClr val="tx1"/>
                </a:solidFill>
                <a:effectLst/>
                <a:latin typeface="+mn-lt"/>
                <a:ea typeface="+mn-ea"/>
                <a:cs typeface="+mn-cs"/>
              </a:rPr>
              <a:t>This can include their experiences with storm impacts such as flooding, damage to structures, or loss of </a:t>
            </a:r>
            <a:r>
              <a:rPr lang="en-US" sz="1200" kern="1200" dirty="0" smtClean="0">
                <a:solidFill>
                  <a:schemeClr val="tx1"/>
                </a:solidFill>
                <a:effectLst/>
                <a:latin typeface="+mn-lt"/>
                <a:ea typeface="+mn-ea"/>
                <a:cs typeface="+mn-cs"/>
              </a:rPr>
              <a:t>power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t>
            </a:r>
            <a:r>
              <a:rPr lang="en-US" sz="1200" kern="1200" dirty="0">
                <a:solidFill>
                  <a:schemeClr val="tx1"/>
                </a:solidFill>
                <a:effectLst/>
                <a:latin typeface="+mn-lt"/>
                <a:ea typeface="+mn-ea"/>
                <a:cs typeface="+mn-cs"/>
              </a:rPr>
              <a:t>well as safety considerations such as avoiding lightning or floods. This is a great opportunity to incorporate any recent or significant local storm experiences that your students might remember into your discussion.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Focus the discussion on water cycling and precipitation. </a:t>
            </a:r>
            <a:r>
              <a:rPr lang="en-US" sz="1200" kern="1200" dirty="0">
                <a:solidFill>
                  <a:schemeClr val="tx1"/>
                </a:solidFill>
                <a:effectLst/>
                <a:latin typeface="+mn-lt"/>
                <a:ea typeface="+mn-ea"/>
                <a:cs typeface="+mn-cs"/>
              </a:rPr>
              <a:t>Students will bring a variety of experiences to the broadening discussion. As students share, elicit what they know about water cycling processes. As students share, record important ideas that students appear to agree upon. These ideas will be helpful leading into the modeling activity next.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Suggested prompts: </a:t>
            </a:r>
          </a:p>
          <a:p>
            <a:r>
              <a:rPr lang="en-US" sz="1200" i="1" kern="1200" dirty="0">
                <a:solidFill>
                  <a:schemeClr val="tx1"/>
                </a:solidFill>
                <a:effectLst/>
                <a:latin typeface="+mn-lt"/>
                <a:ea typeface="+mn-ea"/>
                <a:cs typeface="+mn-cs"/>
              </a:rPr>
              <a:t>How do storms begin in the first place?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needs to happen so that rain or snow starts to fall?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Why do some places get heavier precipitation but other places do not?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Notice if your students have any misconceptions pertaining to a specific part of the water cycle. </a:t>
            </a:r>
            <a:r>
              <a:rPr lang="en-US" sz="1200" kern="1200" dirty="0">
                <a:solidFill>
                  <a:schemeClr val="tx1"/>
                </a:solidFill>
                <a:effectLst/>
                <a:latin typeface="+mn-lt"/>
                <a:ea typeface="+mn-ea"/>
                <a:cs typeface="+mn-cs"/>
              </a:rPr>
              <a:t>For example, a common misconception is that clouds are made of water vapor instead of liquid water. Addressing any misconceptions now will aid your students as they progress through the lessons.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3</a:t>
            </a:fld>
            <a:endParaRPr lang="en-US"/>
          </a:p>
        </p:txBody>
      </p:sp>
    </p:spTree>
    <p:extLst>
      <p:ext uri="{BB962C8B-B14F-4D97-AF65-F5344CB8AC3E}">
        <p14:creationId xmlns:p14="http://schemas.microsoft.com/office/powerpoint/2010/main" val="8103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Prompt students to draw an initial model. </a:t>
            </a:r>
            <a:r>
              <a:rPr lang="en-US" sz="1200" kern="1200" dirty="0">
                <a:solidFill>
                  <a:schemeClr val="tx1"/>
                </a:solidFill>
                <a:effectLst/>
                <a:latin typeface="+mn-lt"/>
                <a:ea typeface="+mn-ea"/>
                <a:cs typeface="+mn-cs"/>
              </a:rPr>
              <a:t>Their model in </a:t>
            </a:r>
            <a:r>
              <a:rPr lang="en-US" sz="1200" i="1" kern="1200" dirty="0">
                <a:solidFill>
                  <a:schemeClr val="tx1"/>
                </a:solidFill>
                <a:effectLst/>
                <a:latin typeface="+mn-lt"/>
                <a:ea typeface="+mn-ea"/>
                <a:cs typeface="+mn-cs"/>
              </a:rPr>
              <a:t>Lesson 1: Step 3 </a:t>
            </a:r>
            <a:r>
              <a:rPr lang="en-US" sz="1200" kern="1200" dirty="0">
                <a:solidFill>
                  <a:schemeClr val="tx1"/>
                </a:solidFill>
                <a:effectLst/>
                <a:latin typeface="+mn-lt"/>
                <a:ea typeface="+mn-ea"/>
                <a:cs typeface="+mn-cs"/>
              </a:rPr>
              <a:t>should represent the factors they believe led to the unusual amount of precipitation in the area around Boulder, Colorado. Tell students to draw and label as much as they know about how storms form, including when and where, that can help them explain the Colorado storm.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students are not yet familiar with drawing graphic models, summarize the activity by explaining how their illustration is a model because it represents processes that happen on Earth. This type of model development is a consistent feature of GLOBE Weather. </a:t>
            </a:r>
          </a:p>
          <a:p>
            <a:pPr rtl="0" fontAlgn="base"/>
            <a:r>
              <a:rPr lang="en-US" sz="1200" b="0" i="0" u="none" strike="noStrike" kern="1200" dirty="0">
                <a:solidFill>
                  <a:schemeClr val="tx1"/>
                </a:solidFill>
                <a:effectLst/>
                <a:latin typeface="+mn-lt"/>
                <a:ea typeface="+mn-ea"/>
                <a:cs typeface="+mn-cs"/>
              </a:rPr>
              <a:t> </a:t>
            </a:r>
            <a:r>
              <a:rPr lang="en-US" b="0" dirty="0">
                <a:effectLst/>
              </a:rPr>
              <a:t/>
            </a:r>
            <a:br>
              <a:rPr lang="en-US" b="0" dirty="0">
                <a:effectLst/>
              </a:rPr>
            </a:br>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4</a:t>
            </a:fld>
            <a:endParaRPr lang="en-US"/>
          </a:p>
        </p:txBody>
      </p:sp>
    </p:spTree>
    <p:extLst>
      <p:ext uri="{BB962C8B-B14F-4D97-AF65-F5344CB8AC3E}">
        <p14:creationId xmlns:p14="http://schemas.microsoft.com/office/powerpoint/2010/main" val="401475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Compare students’ initial models. </a:t>
            </a:r>
            <a:r>
              <a:rPr lang="en-US" sz="1200" kern="1200" dirty="0">
                <a:solidFill>
                  <a:schemeClr val="tx1"/>
                </a:solidFill>
                <a:effectLst/>
                <a:latin typeface="+mn-lt"/>
                <a:ea typeface="+mn-ea"/>
                <a:cs typeface="+mn-cs"/>
              </a:rPr>
              <a:t>Use small groups for students to share and compare their models. Ask students to compare similarities and differences between how each group member represented the storm in </a:t>
            </a:r>
            <a:r>
              <a:rPr lang="en-US" sz="1200" i="1" kern="1200" dirty="0">
                <a:solidFill>
                  <a:schemeClr val="tx1"/>
                </a:solidFill>
                <a:effectLst/>
                <a:latin typeface="+mn-lt"/>
                <a:ea typeface="+mn-ea"/>
                <a:cs typeface="+mn-cs"/>
              </a:rPr>
              <a:t>Lesson 1: Step 4. </a:t>
            </a:r>
            <a:r>
              <a:rPr lang="en-US" sz="1200" kern="1200" dirty="0">
                <a:solidFill>
                  <a:schemeClr val="tx1"/>
                </a:solidFill>
                <a:effectLst/>
                <a:latin typeface="+mn-lt"/>
                <a:ea typeface="+mn-ea"/>
                <a:cs typeface="+mn-cs"/>
              </a:rPr>
              <a:t>Then, groups summarize for the class what they noticed and wondered about as they compared their models.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support the discussion by doing the following: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Voice how the models make you wonder and question what’s happening in the storm: </a:t>
            </a:r>
            <a:r>
              <a:rPr lang="en-US" sz="1200" i="1" kern="1200" dirty="0">
                <a:solidFill>
                  <a:schemeClr val="tx1"/>
                </a:solidFill>
                <a:effectLst/>
                <a:latin typeface="+mn-lt"/>
                <a:ea typeface="+mn-ea"/>
                <a:cs typeface="+mn-cs"/>
              </a:rPr>
              <a:t>“This is really interesting, as we see all these different ideas about how this might work. It makes me think of lots of questions. I’m curious about all the ideas I didn’t really think about before.”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Point out common features/mechanisms that students were using across models, such as clouds, wind, air, precipitation, and temperature differences. Consider recording these common features in a public space.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Set the class mission. </a:t>
            </a:r>
            <a:r>
              <a:rPr lang="en-US" sz="1200" kern="1200" dirty="0">
                <a:solidFill>
                  <a:schemeClr val="tx1"/>
                </a:solidFill>
                <a:effectLst/>
                <a:latin typeface="+mn-lt"/>
                <a:ea typeface="+mn-ea"/>
                <a:cs typeface="+mn-cs"/>
              </a:rPr>
              <a:t>After students share their models, tell them that more investigation is needed to better understand the cause of storm formation: </a:t>
            </a:r>
            <a:r>
              <a:rPr lang="en-US" sz="1200" i="1" kern="1200" dirty="0">
                <a:solidFill>
                  <a:schemeClr val="tx1"/>
                </a:solidFill>
                <a:effectLst/>
                <a:latin typeface="+mn-lt"/>
                <a:ea typeface="+mn-ea"/>
                <a:cs typeface="+mn-cs"/>
              </a:rPr>
              <a:t>“We should try to figure out how all of this works to cause a storm.”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5</a:t>
            </a:fld>
            <a:endParaRPr lang="en-US"/>
          </a:p>
        </p:txBody>
      </p:sp>
    </p:spTree>
    <p:extLst>
      <p:ext uri="{BB962C8B-B14F-4D97-AF65-F5344CB8AC3E}">
        <p14:creationId xmlns:p14="http://schemas.microsoft.com/office/powerpoint/2010/main" val="325781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Orient students to the Driving Question Board. </a:t>
            </a:r>
            <a:r>
              <a:rPr lang="en-US" sz="1200" kern="1200" dirty="0">
                <a:solidFill>
                  <a:schemeClr val="tx1"/>
                </a:solidFill>
                <a:effectLst/>
                <a:latin typeface="+mn-lt"/>
                <a:ea typeface="+mn-ea"/>
                <a:cs typeface="+mn-cs"/>
              </a:rPr>
              <a:t>In a public space—either physical or digital—share the Driving Question Board with students. The Driving Question Board can be a bulletin board, a piece of butcher paper or chart paper posted on the wall, or a piece of paper projected on a document camera. A digital board is possible, but the purpose of the Driving Question Board is to publicly document students’ questions. Therefore, the Driving Question Board should be visible to students throughout the unit. This is where the students post their questions and where students return to answer their questions throughout the unit. The Driving Question Board should have the unit driving question written at the top: </a:t>
            </a:r>
            <a:r>
              <a:rPr lang="en-US" sz="1200" i="1" kern="1200" dirty="0">
                <a:solidFill>
                  <a:schemeClr val="tx1"/>
                </a:solidFill>
                <a:effectLst/>
                <a:latin typeface="+mn-lt"/>
                <a:ea typeface="+mn-ea"/>
                <a:cs typeface="+mn-cs"/>
              </a:rPr>
              <a:t>“What causes different kinds of storms?”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6</a:t>
            </a:fld>
            <a:endParaRPr lang="en-US"/>
          </a:p>
        </p:txBody>
      </p:sp>
    </p:spTree>
    <p:extLst>
      <p:ext uri="{BB962C8B-B14F-4D97-AF65-F5344CB8AC3E}">
        <p14:creationId xmlns:p14="http://schemas.microsoft.com/office/powerpoint/2010/main" val="384850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students to write and share questions. </a:t>
            </a:r>
            <a:r>
              <a:rPr lang="en-US" sz="1200" kern="1200" dirty="0">
                <a:solidFill>
                  <a:schemeClr val="tx1"/>
                </a:solidFill>
                <a:effectLst/>
                <a:latin typeface="+mn-lt"/>
                <a:ea typeface="+mn-ea"/>
                <a:cs typeface="+mn-cs"/>
              </a:rPr>
              <a:t>Explain to students that by the end of the unit, they should be able to answer the driving question but that they also should have their own questions. Ask students to write their own questions related to the driving question and the Anchoring Phenomenon at the bottom of their activity sheet in </a:t>
            </a:r>
            <a:r>
              <a:rPr lang="en-US" sz="1200" i="1" kern="1200" dirty="0">
                <a:solidFill>
                  <a:schemeClr val="tx1"/>
                </a:solidFill>
                <a:effectLst/>
                <a:latin typeface="+mn-lt"/>
                <a:ea typeface="+mn-ea"/>
                <a:cs typeface="+mn-cs"/>
              </a:rPr>
              <a:t>Lesson 1: Step 5</a:t>
            </a:r>
            <a:r>
              <a:rPr lang="en-US" sz="1200" kern="1200" dirty="0">
                <a:solidFill>
                  <a:schemeClr val="tx1"/>
                </a:solidFill>
                <a:effectLst/>
                <a:latin typeface="+mn-lt"/>
                <a:ea typeface="+mn-ea"/>
                <a:cs typeface="+mn-cs"/>
              </a:rPr>
              <a:t>. Then have students share these initial questions in a small group to refine the questions before posting them to the Driving Question Board.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Post students’ questions to the Driving Question Board. </a:t>
            </a:r>
            <a:r>
              <a:rPr lang="en-US" sz="1200" kern="1200" dirty="0">
                <a:solidFill>
                  <a:schemeClr val="tx1"/>
                </a:solidFill>
                <a:effectLst/>
                <a:latin typeface="+mn-lt"/>
                <a:ea typeface="+mn-ea"/>
                <a:cs typeface="+mn-cs"/>
              </a:rPr>
              <a:t>Pass out sticky notes (or a comparable method) to groups of students and have them write their questions on the notes. Ask individual students or student groups to share their questions with the class. As student groups share their questions have them post the questions to the Driving Question Board. (Note: If you choose a digital option, be prepared to project the digital board for the whole </a:t>
            </a:r>
            <a:r>
              <a:rPr lang="en-US" sz="1200" kern="1200" dirty="0" smtClean="0">
                <a:solidFill>
                  <a:schemeClr val="tx1"/>
                </a:solidFill>
                <a:effectLst/>
                <a:latin typeface="+mn-lt"/>
                <a:ea typeface="+mn-ea"/>
                <a:cs typeface="+mn-cs"/>
              </a:rPr>
              <a:t>class.)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Organize questions on the Driving Question Board. </a:t>
            </a:r>
            <a:r>
              <a:rPr lang="en-US" sz="1200" kern="1200" dirty="0">
                <a:solidFill>
                  <a:schemeClr val="tx1"/>
                </a:solidFill>
                <a:effectLst/>
                <a:latin typeface="+mn-lt"/>
                <a:ea typeface="+mn-ea"/>
                <a:cs typeface="+mn-cs"/>
              </a:rPr>
              <a:t>As you notice patterns emerge with student questions, help students to organize the questions around similar themes.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Prompt students to brainstorm what data or information they need to answer their questions. </a:t>
            </a:r>
            <a:r>
              <a:rPr lang="en-US" sz="1200" kern="1200" dirty="0">
                <a:solidFill>
                  <a:schemeClr val="tx1"/>
                </a:solidFill>
                <a:effectLst/>
                <a:latin typeface="+mn-lt"/>
                <a:ea typeface="+mn-ea"/>
                <a:cs typeface="+mn-cs"/>
              </a:rPr>
              <a:t>After students share their questions, focus students on: </a:t>
            </a:r>
            <a:r>
              <a:rPr lang="en-US" sz="1200" i="1" kern="1200" dirty="0">
                <a:solidFill>
                  <a:schemeClr val="tx1"/>
                </a:solidFill>
                <a:effectLst/>
                <a:latin typeface="+mn-lt"/>
                <a:ea typeface="+mn-ea"/>
                <a:cs typeface="+mn-cs"/>
              </a:rPr>
              <a:t>“What sort of data could we analyze or what sort of investigations could we do in our class to help us answer our questions.” </a:t>
            </a:r>
            <a:r>
              <a:rPr lang="en-US" sz="1200" kern="1200" dirty="0">
                <a:solidFill>
                  <a:schemeClr val="tx1"/>
                </a:solidFill>
                <a:effectLst/>
                <a:latin typeface="+mn-lt"/>
                <a:ea typeface="+mn-ea"/>
                <a:cs typeface="+mn-cs"/>
              </a:rPr>
              <a:t>Ask students to take a moment to think about this, then record their ideas on a piece of chart paper or in a designated area on the Whiteboard and/or near the Driving Question Board (e.g., </a:t>
            </a:r>
            <a:r>
              <a:rPr lang="en-US" sz="1200" i="1" kern="1200" dirty="0">
                <a:solidFill>
                  <a:schemeClr val="tx1"/>
                </a:solidFill>
                <a:effectLst/>
                <a:latin typeface="+mn-lt"/>
                <a:ea typeface="+mn-ea"/>
                <a:cs typeface="+mn-cs"/>
              </a:rPr>
              <a:t>“we need videos of storms and clouds, we need weather reports and data, maybe we need to do some experiments with water”).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7</a:t>
            </a:fld>
            <a:endParaRPr lang="en-US"/>
          </a:p>
        </p:txBody>
      </p:sp>
    </p:spTree>
    <p:extLst>
      <p:ext uri="{BB962C8B-B14F-4D97-AF65-F5344CB8AC3E}">
        <p14:creationId xmlns:p14="http://schemas.microsoft.com/office/powerpoint/2010/main" val="176890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Emphasize that they will probably need to start looking at weather data for different kinds of storms to see what’s happening when there is precipitation.</a:t>
            </a:r>
          </a:p>
        </p:txBody>
      </p:sp>
      <p:sp>
        <p:nvSpPr>
          <p:cNvPr id="4" name="Slide Number Placeholder 3"/>
          <p:cNvSpPr>
            <a:spLocks noGrp="1"/>
          </p:cNvSpPr>
          <p:nvPr>
            <p:ph type="sldNum" sz="quarter" idx="10"/>
          </p:nvPr>
        </p:nvSpPr>
        <p:spPr/>
        <p:txBody>
          <a:bodyPr/>
          <a:lstStyle/>
          <a:p>
            <a:fld id="{550176A7-6163-0043-9EA2-FC36E2A9A9F8}" type="slidenum">
              <a:rPr lang="en-US" smtClean="0"/>
              <a:pPr/>
              <a:t>8</a:t>
            </a:fld>
            <a:endParaRPr lang="en-US"/>
          </a:p>
        </p:txBody>
      </p:sp>
    </p:spTree>
    <p:extLst>
      <p:ext uri="{BB962C8B-B14F-4D97-AF65-F5344CB8AC3E}">
        <p14:creationId xmlns:p14="http://schemas.microsoft.com/office/powerpoint/2010/main" val="377604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905125" y="4150519"/>
            <a:ext cx="72271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380" y="3704036"/>
            <a:ext cx="3317081"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8504" y="4263628"/>
            <a:ext cx="10715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6" cstate="print">
            <a:extLst>
              <a:ext uri="{28A0092B-C50C-407E-A947-70E740481C1C}">
                <a14:useLocalDpi xmlns:a14="http://schemas.microsoft.com/office/drawing/2010/main" val="0"/>
              </a:ext>
            </a:extLst>
          </a:blip>
          <a:srcRect l="25533" t="9657" r="24980" b="8446"/>
          <a:stretch>
            <a:fillRect/>
          </a:stretch>
        </p:blipFill>
        <p:spPr bwMode="auto">
          <a:xfrm>
            <a:off x="358378" y="4208861"/>
            <a:ext cx="584597"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20384"/>
            <a:ext cx="6858000" cy="1790700"/>
          </a:xfrm>
        </p:spPr>
        <p:txBody>
          <a:bodyPr anchor="b">
            <a:normAutofit/>
          </a:bodyPr>
          <a:lstStyle>
            <a:lvl1pPr algn="ctr">
              <a:defRPr sz="5400" b="1" baseline="0">
                <a:solidFill>
                  <a:srgbClr val="595857"/>
                </a:solidFill>
                <a:latin typeface="Raleway SemiBold" panose="020B07030301010600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84868" y="2154422"/>
            <a:ext cx="5774267"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7BD5A189-461B-40D6-A31E-73F29DF4C224}" type="slidenum">
              <a:rPr lang="en-US"/>
              <a:pPr>
                <a:defRPr/>
              </a:pPr>
              <a:t>‹#›</a:t>
            </a:fld>
            <a:endParaRPr lang="en-US"/>
          </a:p>
        </p:txBody>
      </p:sp>
      <p:sp>
        <p:nvSpPr>
          <p:cNvPr id="11" name="Footer Placeholder 4">
            <a:extLst>
              <a:ext uri="{FF2B5EF4-FFF2-40B4-BE49-F238E27FC236}">
                <a16:creationId xmlns:a16="http://schemas.microsoft.com/office/drawing/2014/main" id="{F2395846-1A3F-AC49-B0AC-FBD76F0EB30A}"/>
              </a:ext>
            </a:extLst>
          </p:cNvPr>
          <p:cNvSpPr>
            <a:spLocks noGrp="1"/>
          </p:cNvSpPr>
          <p:nvPr>
            <p:ph type="ftr" sz="quarter" idx="11"/>
          </p:nvPr>
        </p:nvSpPr>
        <p:spPr>
          <a:xfrm>
            <a:off x="358378" y="4755953"/>
            <a:ext cx="3849939" cy="273844"/>
          </a:xfrm>
        </p:spPr>
        <p:txBody>
          <a:bodyPr/>
          <a:lstStyle>
            <a:lvl1pPr>
              <a:defRPr/>
            </a:lvl1pPr>
          </a:lstStyle>
          <a:p>
            <a:pPr>
              <a:defRPr/>
            </a:pPr>
            <a:r>
              <a:rPr lang="en-US" dirty="0" smtClean="0"/>
              <a:t>© 2019 University Corporation for Atmospheric Research. </a:t>
            </a:r>
            <a:r>
              <a:rPr lang="en-US" i="1" dirty="0" smtClean="0"/>
              <a:t>All Rights Reserved</a:t>
            </a:r>
            <a:r>
              <a:rPr lang="en-US" dirty="0" smtClean="0"/>
              <a:t>. </a:t>
            </a:r>
            <a:endParaRPr lang="en-US" dirty="0"/>
          </a:p>
        </p:txBody>
      </p:sp>
    </p:spTree>
    <p:extLst>
      <p:ext uri="{BB962C8B-B14F-4D97-AF65-F5344CB8AC3E}">
        <p14:creationId xmlns:p14="http://schemas.microsoft.com/office/powerpoint/2010/main" val="40322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99E7ED65-AF9A-4A9E-828C-FE7193FD321D}" type="slidenum">
              <a:rPr lang="en-US"/>
              <a:pPr>
                <a:defRPr/>
              </a:pPr>
              <a:t>‹#›</a:t>
            </a:fld>
            <a:endParaRPr lang="en-US"/>
          </a:p>
        </p:txBody>
      </p:sp>
    </p:spTree>
    <p:extLst>
      <p:ext uri="{BB962C8B-B14F-4D97-AF65-F5344CB8AC3E}">
        <p14:creationId xmlns:p14="http://schemas.microsoft.com/office/powerpoint/2010/main" val="259614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66458C6-8C44-4B3E-9878-EA6083CF8CE1}" type="slidenum">
              <a:rPr lang="en-US"/>
              <a:pPr>
                <a:defRPr/>
              </a:pPr>
              <a:t>‹#›</a:t>
            </a:fld>
            <a:endParaRPr lang="en-US"/>
          </a:p>
        </p:txBody>
      </p:sp>
    </p:spTree>
    <p:extLst>
      <p:ext uri="{BB962C8B-B14F-4D97-AF65-F5344CB8AC3E}">
        <p14:creationId xmlns:p14="http://schemas.microsoft.com/office/powerpoint/2010/main" val="306249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2EFB15-7540-46B5-9417-14C4882A2837}" type="slidenum">
              <a:rPr lang="en-US"/>
              <a:pPr>
                <a:defRPr/>
              </a:pPr>
              <a:t>‹#›</a:t>
            </a:fld>
            <a:endParaRPr lang="en-US"/>
          </a:p>
        </p:txBody>
      </p:sp>
    </p:spTree>
    <p:extLst>
      <p:ext uri="{BB962C8B-B14F-4D97-AF65-F5344CB8AC3E}">
        <p14:creationId xmlns:p14="http://schemas.microsoft.com/office/powerpoint/2010/main" val="319187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905125" y="4150519"/>
            <a:ext cx="72271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380" y="3704036"/>
            <a:ext cx="3317081"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8504" y="4263628"/>
            <a:ext cx="10715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6" cstate="print">
            <a:extLst>
              <a:ext uri="{28A0092B-C50C-407E-A947-70E740481C1C}">
                <a14:useLocalDpi xmlns:a14="http://schemas.microsoft.com/office/drawing/2010/main" val="0"/>
              </a:ext>
            </a:extLst>
          </a:blip>
          <a:srcRect l="25533" t="9657" r="24980" b="8446"/>
          <a:stretch>
            <a:fillRect/>
          </a:stretch>
        </p:blipFill>
        <p:spPr bwMode="auto">
          <a:xfrm>
            <a:off x="358378" y="4208861"/>
            <a:ext cx="584597"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20384"/>
            <a:ext cx="6858000" cy="1790700"/>
          </a:xfrm>
        </p:spPr>
        <p:txBody>
          <a:bodyPr anchor="b">
            <a:normAutofit/>
          </a:bodyPr>
          <a:lstStyle>
            <a:lvl1pPr algn="ctr">
              <a:defRPr sz="5400" b="1" baseline="0">
                <a:solidFill>
                  <a:srgbClr val="595857"/>
                </a:solidFill>
                <a:latin typeface="Raleway SemiBold" panose="020B07030301010600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84868" y="2154422"/>
            <a:ext cx="5774267"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7BD5A189-461B-40D6-A31E-73F29DF4C224}" type="slidenum">
              <a:rPr lang="en-US"/>
              <a:pPr>
                <a:defRPr/>
              </a:pPr>
              <a:t>‹#›</a:t>
            </a:fld>
            <a:endParaRPr lang="en-US"/>
          </a:p>
        </p:txBody>
      </p:sp>
    </p:spTree>
    <p:extLst>
      <p:ext uri="{BB962C8B-B14F-4D97-AF65-F5344CB8AC3E}">
        <p14:creationId xmlns:p14="http://schemas.microsoft.com/office/powerpoint/2010/main" val="257922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638175" y="4767264"/>
            <a:ext cx="3771900" cy="273844"/>
          </a:xfrm>
        </p:spPr>
        <p:txBody>
          <a:bodyPr/>
          <a:lstStyle>
            <a:lvl1pPr>
              <a:defRPr/>
            </a:lvl1pPr>
          </a:lstStyle>
          <a:p>
            <a:pPr>
              <a:defRPr/>
            </a:pPr>
            <a:r>
              <a:rPr lang="en-US"/>
              <a:t>© 2019 University Corporation for Atmospheric Research. All Rights Reserved </a:t>
            </a:r>
          </a:p>
        </p:txBody>
      </p:sp>
      <p:sp>
        <p:nvSpPr>
          <p:cNvPr id="8" name="Slide Number Placeholder 5"/>
          <p:cNvSpPr>
            <a:spLocks noGrp="1"/>
          </p:cNvSpPr>
          <p:nvPr>
            <p:ph type="sldNum" sz="quarter" idx="12"/>
          </p:nvPr>
        </p:nvSpPr>
        <p:spPr/>
        <p:txBody>
          <a:bodyPr/>
          <a:lstStyle>
            <a:lvl1pPr>
              <a:defRPr/>
            </a:lvl1pPr>
          </a:lstStyle>
          <a:p>
            <a:pPr>
              <a:defRPr/>
            </a:pPr>
            <a:fld id="{2195448E-0C3B-463E-BD67-A1F0D0C07C3E}" type="slidenum">
              <a:rPr lang="en-US"/>
              <a:pPr>
                <a:defRPr/>
              </a:pPr>
              <a:t>‹#›</a:t>
            </a:fld>
            <a:endParaRPr lang="en-US"/>
          </a:p>
        </p:txBody>
      </p:sp>
    </p:spTree>
    <p:extLst>
      <p:ext uri="{BB962C8B-B14F-4D97-AF65-F5344CB8AC3E}">
        <p14:creationId xmlns:p14="http://schemas.microsoft.com/office/powerpoint/2010/main" val="251726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normAutofit/>
          </a:bodyPr>
          <a:lstStyle>
            <a:lvl1pPr>
              <a:defRPr sz="4950" b="1"/>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i="1" cap="all" baseline="0">
                <a:solidFill>
                  <a:schemeClr val="tx1">
                    <a:tint val="75000"/>
                  </a:schemeClr>
                </a:solidFill>
                <a:latin typeface="Montserrat Medium" panose="000006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Footer Placeholder 4"/>
          <p:cNvSpPr>
            <a:spLocks noGrp="1"/>
          </p:cNvSpPr>
          <p:nvPr>
            <p:ph type="ftr" sz="quarter" idx="11"/>
          </p:nvPr>
        </p:nvSpPr>
        <p:spPr>
          <a:xfrm>
            <a:off x="2686050" y="4767264"/>
            <a:ext cx="3771900" cy="273844"/>
          </a:xfrm>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12"/>
          </p:nvPr>
        </p:nvSpPr>
        <p:spPr/>
        <p:txBody>
          <a:bodyPr/>
          <a:lstStyle>
            <a:lvl1pPr>
              <a:defRPr/>
            </a:lvl1pPr>
          </a:lstStyle>
          <a:p>
            <a:pPr>
              <a:defRPr/>
            </a:pPr>
            <a:fld id="{17A986B9-B2B8-4851-A549-E66BDF153C63}" type="slidenum">
              <a:rPr lang="en-US"/>
              <a:pPr>
                <a:defRPr/>
              </a:pPr>
              <a:t>‹#›</a:t>
            </a:fld>
            <a:endParaRPr lang="en-US"/>
          </a:p>
        </p:txBody>
      </p:sp>
    </p:spTree>
    <p:extLst>
      <p:ext uri="{BB962C8B-B14F-4D97-AF65-F5344CB8AC3E}">
        <p14:creationId xmlns:p14="http://schemas.microsoft.com/office/powerpoint/2010/main" val="1137576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54272C56-010D-4742-9634-3B55D70EB751}" type="slidenum">
              <a:rPr lang="en-US"/>
              <a:pPr>
                <a:defRPr/>
              </a:pPr>
              <a:t>‹#›</a:t>
            </a:fld>
            <a:endParaRPr lang="en-US"/>
          </a:p>
        </p:txBody>
      </p:sp>
    </p:spTree>
    <p:extLst>
      <p:ext uri="{BB962C8B-B14F-4D97-AF65-F5344CB8AC3E}">
        <p14:creationId xmlns:p14="http://schemas.microsoft.com/office/powerpoint/2010/main" val="158003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BCE8711C-3D61-4F34-A306-5F111EDA6F71}" type="slidenum">
              <a:rPr lang="en-US"/>
              <a:pPr>
                <a:defRPr/>
              </a:pPr>
              <a:t>‹#›</a:t>
            </a:fld>
            <a:endParaRPr lang="en-US"/>
          </a:p>
        </p:txBody>
      </p:sp>
    </p:spTree>
    <p:extLst>
      <p:ext uri="{BB962C8B-B14F-4D97-AF65-F5344CB8AC3E}">
        <p14:creationId xmlns:p14="http://schemas.microsoft.com/office/powerpoint/2010/main" val="43157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Slide Number Placeholder 4"/>
          <p:cNvSpPr>
            <a:spLocks noGrp="1"/>
          </p:cNvSpPr>
          <p:nvPr>
            <p:ph type="sldNum" sz="quarter" idx="11"/>
          </p:nvPr>
        </p:nvSpPr>
        <p:spPr/>
        <p:txBody>
          <a:bodyPr/>
          <a:lstStyle>
            <a:lvl1pPr>
              <a:defRPr/>
            </a:lvl1pPr>
          </a:lstStyle>
          <a:p>
            <a:pPr>
              <a:defRPr/>
            </a:pPr>
            <a:fld id="{7412A78D-474B-42CE-9310-7BD5F3C04EA5}" type="slidenum">
              <a:rPr lang="en-US"/>
              <a:pPr>
                <a:defRPr/>
              </a:pPr>
              <a:t>‹#›</a:t>
            </a:fld>
            <a:endParaRPr lang="en-US"/>
          </a:p>
        </p:txBody>
      </p:sp>
    </p:spTree>
    <p:extLst>
      <p:ext uri="{BB962C8B-B14F-4D97-AF65-F5344CB8AC3E}">
        <p14:creationId xmlns:p14="http://schemas.microsoft.com/office/powerpoint/2010/main" val="306797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2686050" y="4767264"/>
            <a:ext cx="3771900" cy="273844"/>
          </a:xfrm>
        </p:spPr>
        <p:txBody>
          <a:bodyPr/>
          <a:lstStyle>
            <a:lvl1pPr>
              <a:defRPr/>
            </a:lvl1pPr>
          </a:lstStyle>
          <a:p>
            <a:pPr>
              <a:defRPr/>
            </a:pPr>
            <a:r>
              <a:rPr lang="en-US"/>
              <a:t>© 2019 University Corporation for Atmospheric Research. All Rights Reserved </a:t>
            </a:r>
          </a:p>
        </p:txBody>
      </p:sp>
      <p:sp>
        <p:nvSpPr>
          <p:cNvPr id="6" name="Slide Number Placeholder 3"/>
          <p:cNvSpPr>
            <a:spLocks noGrp="1"/>
          </p:cNvSpPr>
          <p:nvPr>
            <p:ph type="sldNum" sz="quarter" idx="12"/>
          </p:nvPr>
        </p:nvSpPr>
        <p:spPr/>
        <p:txBody>
          <a:bodyPr/>
          <a:lstStyle>
            <a:lvl1pPr>
              <a:defRPr/>
            </a:lvl1pPr>
          </a:lstStyle>
          <a:p>
            <a:pPr>
              <a:defRPr/>
            </a:pPr>
            <a:fld id="{BBB63E13-A1F3-4A59-A849-F5D1A6C79F86}" type="slidenum">
              <a:rPr lang="en-US"/>
              <a:pPr>
                <a:defRPr/>
              </a:pPr>
              <a:t>‹#›</a:t>
            </a:fld>
            <a:endParaRPr lang="en-US"/>
          </a:p>
        </p:txBody>
      </p:sp>
    </p:spTree>
    <p:extLst>
      <p:ext uri="{BB962C8B-B14F-4D97-AF65-F5344CB8AC3E}">
        <p14:creationId xmlns:p14="http://schemas.microsoft.com/office/powerpoint/2010/main" val="281514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Header">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7036" y="1162053"/>
            <a:ext cx="8790709" cy="1790700"/>
          </a:xfrm>
        </p:spPr>
        <p:txBody>
          <a:bodyPr anchor="b">
            <a:normAutofit/>
          </a:bodyPr>
          <a:lstStyle>
            <a:lvl1pPr algn="ctr">
              <a:defRPr sz="5000" b="1" baseline="0">
                <a:solidFill>
                  <a:srgbClr val="595857"/>
                </a:solidFill>
                <a:latin typeface="Raleway SemiBold" panose="020B0703030101060003" pitchFamily="34" charset="0"/>
              </a:defRPr>
            </a:lvl1pPr>
          </a:lstStyle>
          <a:p>
            <a:r>
              <a:rPr lang="en-US" dirty="0"/>
              <a:t>Click to edit Master title style</a:t>
            </a:r>
          </a:p>
        </p:txBody>
      </p:sp>
      <p:sp>
        <p:nvSpPr>
          <p:cNvPr id="3" name="Subtitle 2"/>
          <p:cNvSpPr>
            <a:spLocks noGrp="1"/>
          </p:cNvSpPr>
          <p:nvPr>
            <p:ph type="subTitle" idx="1"/>
          </p:nvPr>
        </p:nvSpPr>
        <p:spPr>
          <a:xfrm>
            <a:off x="1684868" y="2985702"/>
            <a:ext cx="5774267"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Slide Number Placeholder 5"/>
          <p:cNvSpPr>
            <a:spLocks noGrp="1"/>
          </p:cNvSpPr>
          <p:nvPr>
            <p:ph type="sldNum" sz="quarter" idx="10"/>
          </p:nvPr>
        </p:nvSpPr>
        <p:spPr/>
        <p:txBody>
          <a:bodyPr/>
          <a:lstStyle>
            <a:lvl1pPr>
              <a:defRPr/>
            </a:lvl1pPr>
          </a:lstStyle>
          <a:p>
            <a:pPr>
              <a:defRPr/>
            </a:pPr>
            <a:fld id="{7BD5A189-461B-40D6-A31E-73F29DF4C224}" type="slidenum">
              <a:rPr lang="en-US"/>
              <a:pPr>
                <a:defRPr/>
              </a:pPr>
              <a:t>‹#›</a:t>
            </a:fld>
            <a:endParaRPr lang="en-US"/>
          </a:p>
        </p:txBody>
      </p:sp>
      <p:sp>
        <p:nvSpPr>
          <p:cNvPr id="11" name="Footer Placeholder 4">
            <a:extLst>
              <a:ext uri="{FF2B5EF4-FFF2-40B4-BE49-F238E27FC236}">
                <a16:creationId xmlns:a16="http://schemas.microsoft.com/office/drawing/2014/main" id="{F2395846-1A3F-AC49-B0AC-FBD76F0EB30A}"/>
              </a:ext>
            </a:extLst>
          </p:cNvPr>
          <p:cNvSpPr>
            <a:spLocks noGrp="1"/>
          </p:cNvSpPr>
          <p:nvPr>
            <p:ph type="ftr" sz="quarter" idx="11"/>
          </p:nvPr>
        </p:nvSpPr>
        <p:spPr>
          <a:xfrm>
            <a:off x="358379" y="4767263"/>
            <a:ext cx="3881112" cy="262533"/>
          </a:xfrm>
        </p:spPr>
        <p:txBody>
          <a:bodyPr/>
          <a:lstStyle>
            <a:lvl1pPr>
              <a:defRPr/>
            </a:lvl1pPr>
          </a:lstStyle>
          <a:p>
            <a:pPr>
              <a:defRPr/>
            </a:pPr>
            <a:r>
              <a:rPr lang="en-US" dirty="0" smtClean="0"/>
              <a:t>© 2019 University Corporation for Atmospheric Research. </a:t>
            </a:r>
            <a:r>
              <a:rPr lang="en-US" i="1" dirty="0" smtClean="0"/>
              <a:t>All Rights Reserved.</a:t>
            </a:r>
            <a:r>
              <a:rPr lang="en-US" dirty="0" smtClean="0"/>
              <a:t> </a:t>
            </a:r>
            <a:endParaRPr lang="en-US" dirty="0"/>
          </a:p>
        </p:txBody>
      </p:sp>
    </p:spTree>
    <p:extLst>
      <p:ext uri="{BB962C8B-B14F-4D97-AF65-F5344CB8AC3E}">
        <p14:creationId xmlns:p14="http://schemas.microsoft.com/office/powerpoint/2010/main" val="399658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DF743116-1D8B-4D20-8D0B-1CBFCB876AC4}" type="slidenum">
              <a:rPr lang="en-US"/>
              <a:pPr>
                <a:defRPr/>
              </a:pPr>
              <a:t>‹#›</a:t>
            </a:fld>
            <a:endParaRPr lang="en-US"/>
          </a:p>
        </p:txBody>
      </p:sp>
    </p:spTree>
    <p:extLst>
      <p:ext uri="{BB962C8B-B14F-4D97-AF65-F5344CB8AC3E}">
        <p14:creationId xmlns:p14="http://schemas.microsoft.com/office/powerpoint/2010/main" val="1868759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99E7ED65-AF9A-4A9E-828C-FE7193FD321D}" type="slidenum">
              <a:rPr lang="en-US"/>
              <a:pPr>
                <a:defRPr/>
              </a:pPr>
              <a:t>‹#›</a:t>
            </a:fld>
            <a:endParaRPr lang="en-US"/>
          </a:p>
        </p:txBody>
      </p:sp>
    </p:spTree>
    <p:extLst>
      <p:ext uri="{BB962C8B-B14F-4D97-AF65-F5344CB8AC3E}">
        <p14:creationId xmlns:p14="http://schemas.microsoft.com/office/powerpoint/2010/main" val="2692449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66458C6-8C44-4B3E-9878-EA6083CF8CE1}" type="slidenum">
              <a:rPr lang="en-US"/>
              <a:pPr>
                <a:defRPr/>
              </a:pPr>
              <a:t>‹#›</a:t>
            </a:fld>
            <a:endParaRPr lang="en-US"/>
          </a:p>
        </p:txBody>
      </p:sp>
    </p:spTree>
    <p:extLst>
      <p:ext uri="{BB962C8B-B14F-4D97-AF65-F5344CB8AC3E}">
        <p14:creationId xmlns:p14="http://schemas.microsoft.com/office/powerpoint/2010/main" val="289765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2EFB15-7540-46B5-9417-14C4882A2837}" type="slidenum">
              <a:rPr lang="en-US"/>
              <a:pPr>
                <a:defRPr/>
              </a:pPr>
              <a:t>‹#›</a:t>
            </a:fld>
            <a:endParaRPr lang="en-US"/>
          </a:p>
        </p:txBody>
      </p:sp>
    </p:spTree>
    <p:extLst>
      <p:ext uri="{BB962C8B-B14F-4D97-AF65-F5344CB8AC3E}">
        <p14:creationId xmlns:p14="http://schemas.microsoft.com/office/powerpoint/2010/main" val="3282232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549E-D14B-BB49-8358-064A02523D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884D47-82F8-034C-B317-543D23CAD7E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6D1C346-F8EC-0D4A-BE86-8E90EF3EE3A5}"/>
              </a:ext>
            </a:extLst>
          </p:cNvPr>
          <p:cNvSpPr>
            <a:spLocks noGrp="1"/>
          </p:cNvSpPr>
          <p:nvPr>
            <p:ph type="ftr" sz="quarter" idx="11"/>
          </p:nvPr>
        </p:nvSpPr>
        <p:spPr/>
        <p:txBody>
          <a:bodyPr/>
          <a:lstStyle/>
          <a:p>
            <a:pPr>
              <a:defRPr/>
            </a:pPr>
            <a:r>
              <a:rPr lang="en-US"/>
              <a:t>© 2019 University Corporation for Atmospheric Research. All Rights Reserved </a:t>
            </a:r>
          </a:p>
        </p:txBody>
      </p:sp>
      <p:sp>
        <p:nvSpPr>
          <p:cNvPr id="5" name="Slide Number Placeholder 4">
            <a:extLst>
              <a:ext uri="{FF2B5EF4-FFF2-40B4-BE49-F238E27FC236}">
                <a16:creationId xmlns:a16="http://schemas.microsoft.com/office/drawing/2014/main" id="{00B8484C-9907-0C42-B1A7-3B8E680D6661}"/>
              </a:ext>
            </a:extLst>
          </p:cNvPr>
          <p:cNvSpPr>
            <a:spLocks noGrp="1"/>
          </p:cNvSpPr>
          <p:nvPr>
            <p:ph type="sldNum" sz="quarter" idx="12"/>
          </p:nvPr>
        </p:nvSpPr>
        <p:spPr/>
        <p:txBody>
          <a:bodyPr/>
          <a:lstStyle/>
          <a:p>
            <a:pPr>
              <a:defRPr/>
            </a:pPr>
            <a:fld id="{F74BA30C-8F65-48C4-AF86-7F3E21721CB8}" type="slidenum">
              <a:rPr lang="en-US" smtClean="0"/>
              <a:pPr>
                <a:defRPr/>
              </a:pPr>
              <a:t>‹#›</a:t>
            </a:fld>
            <a:endParaRPr lang="en-US"/>
          </a:p>
        </p:txBody>
      </p:sp>
    </p:spTree>
    <p:extLst>
      <p:ext uri="{BB962C8B-B14F-4D97-AF65-F5344CB8AC3E}">
        <p14:creationId xmlns:p14="http://schemas.microsoft.com/office/powerpoint/2010/main" val="350123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905125" y="4150519"/>
            <a:ext cx="72271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380" y="3704036"/>
            <a:ext cx="3317081"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8504" y="4263628"/>
            <a:ext cx="10715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6" cstate="print">
            <a:extLst>
              <a:ext uri="{28A0092B-C50C-407E-A947-70E740481C1C}">
                <a14:useLocalDpi xmlns:a14="http://schemas.microsoft.com/office/drawing/2010/main" val="0"/>
              </a:ext>
            </a:extLst>
          </a:blip>
          <a:srcRect l="25533" t="9657" r="24980" b="8446"/>
          <a:stretch>
            <a:fillRect/>
          </a:stretch>
        </p:blipFill>
        <p:spPr bwMode="auto">
          <a:xfrm>
            <a:off x="358378" y="4208861"/>
            <a:ext cx="584597"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20384"/>
            <a:ext cx="6858000" cy="1790700"/>
          </a:xfrm>
        </p:spPr>
        <p:txBody>
          <a:bodyPr anchor="b">
            <a:normAutofit/>
          </a:bodyPr>
          <a:lstStyle>
            <a:lvl1pPr algn="ctr">
              <a:defRPr sz="5400" b="1" baseline="0">
                <a:solidFill>
                  <a:srgbClr val="595857"/>
                </a:solidFill>
                <a:latin typeface="Raleway SemiBold" panose="020B07030301010600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84868" y="2154422"/>
            <a:ext cx="5774267"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7BD5A189-461B-40D6-A31E-73F29DF4C224}" type="slidenum">
              <a:rPr lang="en-US"/>
              <a:pPr>
                <a:defRPr/>
              </a:pPr>
              <a:t>‹#›</a:t>
            </a:fld>
            <a:endParaRPr lang="en-US"/>
          </a:p>
        </p:txBody>
      </p:sp>
    </p:spTree>
    <p:extLst>
      <p:ext uri="{BB962C8B-B14F-4D97-AF65-F5344CB8AC3E}">
        <p14:creationId xmlns:p14="http://schemas.microsoft.com/office/powerpoint/2010/main" val="1006828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638175" y="4767264"/>
            <a:ext cx="3771900" cy="273844"/>
          </a:xfrm>
        </p:spPr>
        <p:txBody>
          <a:bodyPr/>
          <a:lstStyle>
            <a:lvl1pPr>
              <a:defRPr/>
            </a:lvl1pPr>
          </a:lstStyle>
          <a:p>
            <a:pPr>
              <a:defRPr/>
            </a:pPr>
            <a:r>
              <a:rPr lang="en-US"/>
              <a:t>© 2019 University Corporation for Atmospheric Research. All Rights Reserved </a:t>
            </a:r>
          </a:p>
        </p:txBody>
      </p:sp>
      <p:sp>
        <p:nvSpPr>
          <p:cNvPr id="8" name="Slide Number Placeholder 5"/>
          <p:cNvSpPr>
            <a:spLocks noGrp="1"/>
          </p:cNvSpPr>
          <p:nvPr>
            <p:ph type="sldNum" sz="quarter" idx="12"/>
          </p:nvPr>
        </p:nvSpPr>
        <p:spPr/>
        <p:txBody>
          <a:bodyPr/>
          <a:lstStyle>
            <a:lvl1pPr>
              <a:defRPr/>
            </a:lvl1pPr>
          </a:lstStyle>
          <a:p>
            <a:pPr>
              <a:defRPr/>
            </a:pPr>
            <a:fld id="{2195448E-0C3B-463E-BD67-A1F0D0C07C3E}" type="slidenum">
              <a:rPr lang="en-US"/>
              <a:pPr>
                <a:defRPr/>
              </a:pPr>
              <a:t>‹#›</a:t>
            </a:fld>
            <a:endParaRPr lang="en-US"/>
          </a:p>
        </p:txBody>
      </p:sp>
    </p:spTree>
    <p:extLst>
      <p:ext uri="{BB962C8B-B14F-4D97-AF65-F5344CB8AC3E}">
        <p14:creationId xmlns:p14="http://schemas.microsoft.com/office/powerpoint/2010/main" val="400850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normAutofit/>
          </a:bodyPr>
          <a:lstStyle>
            <a:lvl1pPr>
              <a:defRPr sz="4950" b="1"/>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i="1" cap="all" baseline="0">
                <a:solidFill>
                  <a:schemeClr val="tx1">
                    <a:tint val="75000"/>
                  </a:schemeClr>
                </a:solidFill>
                <a:latin typeface="Montserrat Medium" panose="000006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Footer Placeholder 4"/>
          <p:cNvSpPr>
            <a:spLocks noGrp="1"/>
          </p:cNvSpPr>
          <p:nvPr>
            <p:ph type="ftr" sz="quarter" idx="11"/>
          </p:nvPr>
        </p:nvSpPr>
        <p:spPr>
          <a:xfrm>
            <a:off x="2686050" y="4767264"/>
            <a:ext cx="3771900" cy="273844"/>
          </a:xfrm>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12"/>
          </p:nvPr>
        </p:nvSpPr>
        <p:spPr/>
        <p:txBody>
          <a:bodyPr/>
          <a:lstStyle>
            <a:lvl1pPr>
              <a:defRPr/>
            </a:lvl1pPr>
          </a:lstStyle>
          <a:p>
            <a:pPr>
              <a:defRPr/>
            </a:pPr>
            <a:fld id="{17A986B9-B2B8-4851-A549-E66BDF153C63}" type="slidenum">
              <a:rPr lang="en-US"/>
              <a:pPr>
                <a:defRPr/>
              </a:pPr>
              <a:t>‹#›</a:t>
            </a:fld>
            <a:endParaRPr lang="en-US"/>
          </a:p>
        </p:txBody>
      </p:sp>
    </p:spTree>
    <p:extLst>
      <p:ext uri="{BB962C8B-B14F-4D97-AF65-F5344CB8AC3E}">
        <p14:creationId xmlns:p14="http://schemas.microsoft.com/office/powerpoint/2010/main" val="1174820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54272C56-010D-4742-9634-3B55D70EB751}" type="slidenum">
              <a:rPr lang="en-US"/>
              <a:pPr>
                <a:defRPr/>
              </a:pPr>
              <a:t>‹#›</a:t>
            </a:fld>
            <a:endParaRPr lang="en-US"/>
          </a:p>
        </p:txBody>
      </p:sp>
    </p:spTree>
    <p:extLst>
      <p:ext uri="{BB962C8B-B14F-4D97-AF65-F5344CB8AC3E}">
        <p14:creationId xmlns:p14="http://schemas.microsoft.com/office/powerpoint/2010/main" val="233118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BCE8711C-3D61-4F34-A306-5F111EDA6F71}" type="slidenum">
              <a:rPr lang="en-US"/>
              <a:pPr>
                <a:defRPr/>
              </a:pPr>
              <a:t>‹#›</a:t>
            </a:fld>
            <a:endParaRPr lang="en-US"/>
          </a:p>
        </p:txBody>
      </p:sp>
    </p:spTree>
    <p:extLst>
      <p:ext uri="{BB962C8B-B14F-4D97-AF65-F5344CB8AC3E}">
        <p14:creationId xmlns:p14="http://schemas.microsoft.com/office/powerpoint/2010/main" val="143268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638175" y="4767264"/>
            <a:ext cx="3850698" cy="273844"/>
          </a:xfrm>
        </p:spPr>
        <p:txBody>
          <a:bodyPr/>
          <a:lstStyle>
            <a:lvl1pPr>
              <a:defRPr/>
            </a:lvl1pPr>
          </a:lstStyle>
          <a:p>
            <a:pPr>
              <a:defRPr/>
            </a:pPr>
            <a:r>
              <a:rPr lang="en-US" dirty="0" smtClean="0"/>
              <a:t>© 2019 University Corporation for Atmospheric Research</a:t>
            </a:r>
            <a:r>
              <a:rPr lang="en-US" i="1" dirty="0" smtClean="0"/>
              <a:t>. All Rights Reserved.</a:t>
            </a:r>
            <a:r>
              <a:rPr lang="en-US" dirty="0" smtClean="0"/>
              <a:t> </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195448E-0C3B-463E-BD67-A1F0D0C07C3E}" type="slidenum">
              <a:rPr lang="en-US"/>
              <a:pPr>
                <a:defRPr/>
              </a:pPr>
              <a:t>‹#›</a:t>
            </a:fld>
            <a:endParaRPr lang="en-US"/>
          </a:p>
        </p:txBody>
      </p:sp>
    </p:spTree>
    <p:extLst>
      <p:ext uri="{BB962C8B-B14F-4D97-AF65-F5344CB8AC3E}">
        <p14:creationId xmlns:p14="http://schemas.microsoft.com/office/powerpoint/2010/main" val="1012791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Slide Number Placeholder 4"/>
          <p:cNvSpPr>
            <a:spLocks noGrp="1"/>
          </p:cNvSpPr>
          <p:nvPr>
            <p:ph type="sldNum" sz="quarter" idx="11"/>
          </p:nvPr>
        </p:nvSpPr>
        <p:spPr/>
        <p:txBody>
          <a:bodyPr/>
          <a:lstStyle>
            <a:lvl1pPr>
              <a:defRPr/>
            </a:lvl1pPr>
          </a:lstStyle>
          <a:p>
            <a:pPr>
              <a:defRPr/>
            </a:pPr>
            <a:fld id="{7412A78D-474B-42CE-9310-7BD5F3C04EA5}" type="slidenum">
              <a:rPr lang="en-US"/>
              <a:pPr>
                <a:defRPr/>
              </a:pPr>
              <a:t>‹#›</a:t>
            </a:fld>
            <a:endParaRPr lang="en-US"/>
          </a:p>
        </p:txBody>
      </p:sp>
    </p:spTree>
    <p:extLst>
      <p:ext uri="{BB962C8B-B14F-4D97-AF65-F5344CB8AC3E}">
        <p14:creationId xmlns:p14="http://schemas.microsoft.com/office/powerpoint/2010/main" val="2216296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2686050" y="4767264"/>
            <a:ext cx="3771900" cy="273844"/>
          </a:xfrm>
        </p:spPr>
        <p:txBody>
          <a:bodyPr/>
          <a:lstStyle>
            <a:lvl1pPr>
              <a:defRPr/>
            </a:lvl1pPr>
          </a:lstStyle>
          <a:p>
            <a:pPr>
              <a:defRPr/>
            </a:pPr>
            <a:r>
              <a:rPr lang="en-US"/>
              <a:t>© 2019 University Corporation for Atmospheric Research. All Rights Reserved </a:t>
            </a:r>
          </a:p>
        </p:txBody>
      </p:sp>
      <p:sp>
        <p:nvSpPr>
          <p:cNvPr id="6" name="Slide Number Placeholder 3"/>
          <p:cNvSpPr>
            <a:spLocks noGrp="1"/>
          </p:cNvSpPr>
          <p:nvPr>
            <p:ph type="sldNum" sz="quarter" idx="12"/>
          </p:nvPr>
        </p:nvSpPr>
        <p:spPr/>
        <p:txBody>
          <a:bodyPr/>
          <a:lstStyle>
            <a:lvl1pPr>
              <a:defRPr/>
            </a:lvl1pPr>
          </a:lstStyle>
          <a:p>
            <a:pPr>
              <a:defRPr/>
            </a:pPr>
            <a:fld id="{BBB63E13-A1F3-4A59-A849-F5D1A6C79F86}" type="slidenum">
              <a:rPr lang="en-US"/>
              <a:pPr>
                <a:defRPr/>
              </a:pPr>
              <a:t>‹#›</a:t>
            </a:fld>
            <a:endParaRPr lang="en-US"/>
          </a:p>
        </p:txBody>
      </p:sp>
    </p:spTree>
    <p:extLst>
      <p:ext uri="{BB962C8B-B14F-4D97-AF65-F5344CB8AC3E}">
        <p14:creationId xmlns:p14="http://schemas.microsoft.com/office/powerpoint/2010/main" val="4185073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DF743116-1D8B-4D20-8D0B-1CBFCB876AC4}" type="slidenum">
              <a:rPr lang="en-US"/>
              <a:pPr>
                <a:defRPr/>
              </a:pPr>
              <a:t>‹#›</a:t>
            </a:fld>
            <a:endParaRPr lang="en-US"/>
          </a:p>
        </p:txBody>
      </p:sp>
    </p:spTree>
    <p:extLst>
      <p:ext uri="{BB962C8B-B14F-4D97-AF65-F5344CB8AC3E}">
        <p14:creationId xmlns:p14="http://schemas.microsoft.com/office/powerpoint/2010/main" val="4034302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99E7ED65-AF9A-4A9E-828C-FE7193FD321D}" type="slidenum">
              <a:rPr lang="en-US"/>
              <a:pPr>
                <a:defRPr/>
              </a:pPr>
              <a:t>‹#›</a:t>
            </a:fld>
            <a:endParaRPr lang="en-US"/>
          </a:p>
        </p:txBody>
      </p:sp>
    </p:spTree>
    <p:extLst>
      <p:ext uri="{BB962C8B-B14F-4D97-AF65-F5344CB8AC3E}">
        <p14:creationId xmlns:p14="http://schemas.microsoft.com/office/powerpoint/2010/main" val="2536203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66458C6-8C44-4B3E-9878-EA6083CF8CE1}" type="slidenum">
              <a:rPr lang="en-US"/>
              <a:pPr>
                <a:defRPr/>
              </a:pPr>
              <a:t>‹#›</a:t>
            </a:fld>
            <a:endParaRPr lang="en-US"/>
          </a:p>
        </p:txBody>
      </p:sp>
    </p:spTree>
    <p:extLst>
      <p:ext uri="{BB962C8B-B14F-4D97-AF65-F5344CB8AC3E}">
        <p14:creationId xmlns:p14="http://schemas.microsoft.com/office/powerpoint/2010/main" val="2989526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2EFB15-7540-46B5-9417-14C4882A2837}" type="slidenum">
              <a:rPr lang="en-US"/>
              <a:pPr>
                <a:defRPr/>
              </a:pPr>
              <a:t>‹#›</a:t>
            </a:fld>
            <a:endParaRPr lang="en-US"/>
          </a:p>
        </p:txBody>
      </p:sp>
    </p:spTree>
    <p:extLst>
      <p:ext uri="{BB962C8B-B14F-4D97-AF65-F5344CB8AC3E}">
        <p14:creationId xmlns:p14="http://schemas.microsoft.com/office/powerpoint/2010/main" val="247842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normAutofit/>
          </a:bodyPr>
          <a:lstStyle>
            <a:lvl1pPr>
              <a:defRPr sz="4950" b="1"/>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i="1" cap="all" baseline="0">
                <a:solidFill>
                  <a:schemeClr val="tx1">
                    <a:tint val="75000"/>
                  </a:schemeClr>
                </a:solidFill>
                <a:latin typeface="Montserrat Medium" panose="000006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Footer Placeholder 4"/>
          <p:cNvSpPr>
            <a:spLocks noGrp="1"/>
          </p:cNvSpPr>
          <p:nvPr>
            <p:ph type="ftr" sz="quarter" idx="11"/>
          </p:nvPr>
        </p:nvSpPr>
        <p:spPr>
          <a:xfrm>
            <a:off x="2686050" y="4767264"/>
            <a:ext cx="3771900" cy="273844"/>
          </a:xfrm>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12"/>
          </p:nvPr>
        </p:nvSpPr>
        <p:spPr/>
        <p:txBody>
          <a:bodyPr/>
          <a:lstStyle>
            <a:lvl1pPr>
              <a:defRPr/>
            </a:lvl1pPr>
          </a:lstStyle>
          <a:p>
            <a:pPr>
              <a:defRPr/>
            </a:pPr>
            <a:fld id="{17A986B9-B2B8-4851-A549-E66BDF153C63}" type="slidenum">
              <a:rPr lang="en-US"/>
              <a:pPr>
                <a:defRPr/>
              </a:pPr>
              <a:t>‹#›</a:t>
            </a:fld>
            <a:endParaRPr lang="en-US"/>
          </a:p>
        </p:txBody>
      </p:sp>
    </p:spTree>
    <p:extLst>
      <p:ext uri="{BB962C8B-B14F-4D97-AF65-F5344CB8AC3E}">
        <p14:creationId xmlns:p14="http://schemas.microsoft.com/office/powerpoint/2010/main" val="306319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54272C56-010D-4742-9634-3B55D70EB751}" type="slidenum">
              <a:rPr lang="en-US"/>
              <a:pPr>
                <a:defRPr/>
              </a:pPr>
              <a:t>‹#›</a:t>
            </a:fld>
            <a:endParaRPr lang="en-US"/>
          </a:p>
        </p:txBody>
      </p:sp>
    </p:spTree>
    <p:extLst>
      <p:ext uri="{BB962C8B-B14F-4D97-AF65-F5344CB8AC3E}">
        <p14:creationId xmlns:p14="http://schemas.microsoft.com/office/powerpoint/2010/main" val="15684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BCE8711C-3D61-4F34-A306-5F111EDA6F71}" type="slidenum">
              <a:rPr lang="en-US"/>
              <a:pPr>
                <a:defRPr/>
              </a:pPr>
              <a:t>‹#›</a:t>
            </a:fld>
            <a:endParaRPr lang="en-US"/>
          </a:p>
        </p:txBody>
      </p:sp>
    </p:spTree>
    <p:extLst>
      <p:ext uri="{BB962C8B-B14F-4D97-AF65-F5344CB8AC3E}">
        <p14:creationId xmlns:p14="http://schemas.microsoft.com/office/powerpoint/2010/main" val="27768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Slide Number Placeholder 4"/>
          <p:cNvSpPr>
            <a:spLocks noGrp="1"/>
          </p:cNvSpPr>
          <p:nvPr>
            <p:ph type="sldNum" sz="quarter" idx="11"/>
          </p:nvPr>
        </p:nvSpPr>
        <p:spPr/>
        <p:txBody>
          <a:bodyPr/>
          <a:lstStyle>
            <a:lvl1pPr>
              <a:defRPr/>
            </a:lvl1pPr>
          </a:lstStyle>
          <a:p>
            <a:pPr>
              <a:defRPr/>
            </a:pPr>
            <a:fld id="{7412A78D-474B-42CE-9310-7BD5F3C04EA5}" type="slidenum">
              <a:rPr lang="en-US"/>
              <a:pPr>
                <a:defRPr/>
              </a:pPr>
              <a:t>‹#›</a:t>
            </a:fld>
            <a:endParaRPr lang="en-US"/>
          </a:p>
        </p:txBody>
      </p:sp>
    </p:spTree>
    <p:extLst>
      <p:ext uri="{BB962C8B-B14F-4D97-AF65-F5344CB8AC3E}">
        <p14:creationId xmlns:p14="http://schemas.microsoft.com/office/powerpoint/2010/main" val="159878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2686050" y="4767264"/>
            <a:ext cx="3771900" cy="273844"/>
          </a:xfrm>
        </p:spPr>
        <p:txBody>
          <a:bodyPr/>
          <a:lstStyle>
            <a:lvl1pPr>
              <a:defRPr/>
            </a:lvl1pPr>
          </a:lstStyle>
          <a:p>
            <a:pPr>
              <a:defRPr/>
            </a:pPr>
            <a:r>
              <a:rPr lang="en-US"/>
              <a:t>© 2019 University Corporation for Atmospheric Research. All Rights Reserved </a:t>
            </a:r>
          </a:p>
        </p:txBody>
      </p:sp>
      <p:sp>
        <p:nvSpPr>
          <p:cNvPr id="6" name="Slide Number Placeholder 3"/>
          <p:cNvSpPr>
            <a:spLocks noGrp="1"/>
          </p:cNvSpPr>
          <p:nvPr>
            <p:ph type="sldNum" sz="quarter" idx="12"/>
          </p:nvPr>
        </p:nvSpPr>
        <p:spPr/>
        <p:txBody>
          <a:bodyPr/>
          <a:lstStyle>
            <a:lvl1pPr>
              <a:defRPr/>
            </a:lvl1pPr>
          </a:lstStyle>
          <a:p>
            <a:pPr>
              <a:defRPr/>
            </a:pPr>
            <a:fld id="{BBB63E13-A1F3-4A59-A849-F5D1A6C79F86}" type="slidenum">
              <a:rPr lang="en-US"/>
              <a:pPr>
                <a:defRPr/>
              </a:pPr>
              <a:t>‹#›</a:t>
            </a:fld>
            <a:endParaRPr lang="en-US"/>
          </a:p>
        </p:txBody>
      </p:sp>
    </p:spTree>
    <p:extLst>
      <p:ext uri="{BB962C8B-B14F-4D97-AF65-F5344CB8AC3E}">
        <p14:creationId xmlns:p14="http://schemas.microsoft.com/office/powerpoint/2010/main" val="174600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DF743116-1D8B-4D20-8D0B-1CBFCB876AC4}" type="slidenum">
              <a:rPr lang="en-US"/>
              <a:pPr>
                <a:defRPr/>
              </a:pPr>
              <a:t>‹#›</a:t>
            </a:fld>
            <a:endParaRPr lang="en-US"/>
          </a:p>
        </p:txBody>
      </p:sp>
    </p:spTree>
    <p:extLst>
      <p:ext uri="{BB962C8B-B14F-4D97-AF65-F5344CB8AC3E}">
        <p14:creationId xmlns:p14="http://schemas.microsoft.com/office/powerpoint/2010/main" val="339642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27" name="Title Placeholder 1"/>
          <p:cNvSpPr>
            <a:spLocks noGrp="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763" y="4767263"/>
            <a:ext cx="526256" cy="2000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28650" y="4742261"/>
            <a:ext cx="5486400" cy="273844"/>
          </a:xfrm>
          <a:prstGeom prst="rect">
            <a:avLst/>
          </a:prstGeom>
        </p:spPr>
        <p:txBody>
          <a:bodyPr vert="horz" lIns="91440" tIns="45720" rIns="91440" bIns="45720" rtlCol="0" anchor="ctr"/>
          <a:lstStyle>
            <a:lvl1pPr algn="l" eaLnBrk="1" fontAlgn="auto" hangingPunct="1">
              <a:spcBef>
                <a:spcPts val="0"/>
              </a:spcBef>
              <a:spcAft>
                <a:spcPts val="0"/>
              </a:spcAft>
              <a:defRPr sz="788">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74BA30C-8F65-48C4-AF86-7F3E21721CB8}" type="slidenum">
              <a:rPr lang="en-US"/>
              <a:pPr>
                <a:defRPr/>
              </a:pPr>
              <a:t>‹#›</a:t>
            </a:fld>
            <a:endParaRPr lang="en-US"/>
          </a:p>
        </p:txBody>
      </p:sp>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629157"/>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l" rtl="0" eaLnBrk="1" fontAlgn="base" hangingPunct="1">
        <a:lnSpc>
          <a:spcPct val="90000"/>
        </a:lnSpc>
        <a:spcBef>
          <a:spcPct val="0"/>
        </a:spcBef>
        <a:spcAft>
          <a:spcPct val="0"/>
        </a:spcAft>
        <a:defRPr sz="3300" kern="1200">
          <a:solidFill>
            <a:srgbClr val="595857"/>
          </a:solidFill>
          <a:latin typeface="Raleway SemiBold" panose="020B0703030101060003" pitchFamily="34" charset="0"/>
          <a:ea typeface="+mj-ea"/>
          <a:cs typeface="+mj-cs"/>
        </a:defRPr>
      </a:lvl1pPr>
      <a:lvl2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2pPr>
      <a:lvl3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3pPr>
      <a:lvl4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4pPr>
      <a:lvl5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5pPr>
      <a:lvl6pPr marL="3429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6pPr>
      <a:lvl7pPr marL="6858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7pPr>
      <a:lvl8pPr marL="10287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8pPr>
      <a:lvl9pPr marL="13716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27" name="Title Placeholder 1"/>
          <p:cNvSpPr>
            <a:spLocks noGrp="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763" y="4767263"/>
            <a:ext cx="526256" cy="2000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28650" y="4742261"/>
            <a:ext cx="5486400" cy="273844"/>
          </a:xfrm>
          <a:prstGeom prst="rect">
            <a:avLst/>
          </a:prstGeom>
        </p:spPr>
        <p:txBody>
          <a:bodyPr vert="horz" lIns="91440" tIns="45720" rIns="91440" bIns="45720" rtlCol="0" anchor="ctr"/>
          <a:lstStyle>
            <a:lvl1pPr algn="l" eaLnBrk="1" fontAlgn="auto" hangingPunct="1">
              <a:spcBef>
                <a:spcPts val="0"/>
              </a:spcBef>
              <a:spcAft>
                <a:spcPts val="0"/>
              </a:spcAft>
              <a:defRPr sz="788">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74BA30C-8F65-48C4-AF86-7F3E21721CB8}" type="slidenum">
              <a:rPr lang="en-US"/>
              <a:pPr>
                <a:defRPr/>
              </a:pPr>
              <a:t>‹#›</a:t>
            </a:fld>
            <a:endParaRPr lang="en-US"/>
          </a:p>
        </p:txBody>
      </p:sp>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297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rtl="0" eaLnBrk="1" fontAlgn="base" hangingPunct="1">
        <a:lnSpc>
          <a:spcPct val="90000"/>
        </a:lnSpc>
        <a:spcBef>
          <a:spcPct val="0"/>
        </a:spcBef>
        <a:spcAft>
          <a:spcPct val="0"/>
        </a:spcAft>
        <a:defRPr sz="3300" kern="1200">
          <a:solidFill>
            <a:srgbClr val="595857"/>
          </a:solidFill>
          <a:latin typeface="Raleway SemiBold" panose="020B0703030101060003" pitchFamily="34" charset="0"/>
          <a:ea typeface="+mj-ea"/>
          <a:cs typeface="+mj-cs"/>
        </a:defRPr>
      </a:lvl1pPr>
      <a:lvl2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2pPr>
      <a:lvl3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3pPr>
      <a:lvl4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4pPr>
      <a:lvl5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5pPr>
      <a:lvl6pPr marL="3429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6pPr>
      <a:lvl7pPr marL="6858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7pPr>
      <a:lvl8pPr marL="10287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8pPr>
      <a:lvl9pPr marL="13716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27" name="Title Placeholder 1"/>
          <p:cNvSpPr>
            <a:spLocks noGrp="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763" y="4767263"/>
            <a:ext cx="526256" cy="2000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28650" y="4742261"/>
            <a:ext cx="5486400" cy="273844"/>
          </a:xfrm>
          <a:prstGeom prst="rect">
            <a:avLst/>
          </a:prstGeom>
        </p:spPr>
        <p:txBody>
          <a:bodyPr vert="horz" lIns="91440" tIns="45720" rIns="91440" bIns="45720" rtlCol="0" anchor="ctr"/>
          <a:lstStyle>
            <a:lvl1pPr algn="l" eaLnBrk="1" fontAlgn="auto" hangingPunct="1">
              <a:spcBef>
                <a:spcPts val="0"/>
              </a:spcBef>
              <a:spcAft>
                <a:spcPts val="0"/>
              </a:spcAft>
              <a:defRPr sz="788">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74BA30C-8F65-48C4-AF86-7F3E21721CB8}" type="slidenum">
              <a:rPr lang="en-US"/>
              <a:pPr>
                <a:defRPr/>
              </a:pPr>
              <a:t>‹#›</a:t>
            </a:fld>
            <a:endParaRPr lang="en-US"/>
          </a:p>
        </p:txBody>
      </p:sp>
      <p:pic>
        <p:nvPicPr>
          <p:cNvPr id="1032" name="Picture 7"/>
          <p:cNvPicPr>
            <a:picLocks noChangeAspect="1"/>
          </p:cNvPicPr>
          <p:nvPr userDrawn="1"/>
        </p:nvPicPr>
        <p:blipFill>
          <a:blip r:embed="rId13"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97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lnSpc>
          <a:spcPct val="90000"/>
        </a:lnSpc>
        <a:spcBef>
          <a:spcPct val="0"/>
        </a:spcBef>
        <a:spcAft>
          <a:spcPct val="0"/>
        </a:spcAft>
        <a:defRPr sz="3300" kern="1200">
          <a:solidFill>
            <a:srgbClr val="595857"/>
          </a:solidFill>
          <a:latin typeface="Raleway SemiBold" panose="020B0703030101060003" pitchFamily="34" charset="0"/>
          <a:ea typeface="+mj-ea"/>
          <a:cs typeface="+mj-cs"/>
        </a:defRPr>
      </a:lvl1pPr>
      <a:lvl2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2pPr>
      <a:lvl3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3pPr>
      <a:lvl4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4pPr>
      <a:lvl5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5pPr>
      <a:lvl6pPr marL="3429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6pPr>
      <a:lvl7pPr marL="6858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7pPr>
      <a:lvl8pPr marL="10287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8pPr>
      <a:lvl9pPr marL="13716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scied.ucar.edu/boulder-floods" TargetMode="External"/><Relationship Id="rId4" Type="http://schemas.openxmlformats.org/officeDocument/2006/relationships/hyperlink" Target="https://scied.ucar.edu/boulder-colorado-flood-how-citys-resilience-strategy-saved-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a:xfrm>
            <a:off x="685800" y="867284"/>
            <a:ext cx="7772400" cy="1195453"/>
          </a:xfrm>
        </p:spPr>
        <p:txBody>
          <a:bodyPr/>
          <a:lstStyle/>
          <a:p>
            <a:r>
              <a:rPr lang="en-US" dirty="0"/>
              <a:t>An Unexpected Storm</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855856" y="2293495"/>
            <a:ext cx="7432288" cy="608207"/>
          </a:xfrm>
        </p:spPr>
        <p:txBody>
          <a:bodyPr>
            <a:noAutofit/>
          </a:bodyPr>
          <a:lstStyle/>
          <a:p>
            <a:r>
              <a:rPr lang="en-US" sz="3200" dirty="0"/>
              <a:t>What do we know about storms?</a:t>
            </a:r>
          </a:p>
        </p:txBody>
      </p:sp>
      <p:sp>
        <p:nvSpPr>
          <p:cNvPr id="5" name="Rectangle 4">
            <a:extLst>
              <a:ext uri="{FF2B5EF4-FFF2-40B4-BE49-F238E27FC236}">
                <a16:creationId xmlns:a16="http://schemas.microsoft.com/office/drawing/2014/main" id="{D1B267E3-7327-DB4E-B51F-5E86554740FA}"/>
              </a:ext>
            </a:extLst>
          </p:cNvPr>
          <p:cNvSpPr/>
          <p:nvPr/>
        </p:nvSpPr>
        <p:spPr>
          <a:xfrm>
            <a:off x="2286000" y="1694587"/>
            <a:ext cx="4572000" cy="369332"/>
          </a:xfrm>
          <a:prstGeom prst="rect">
            <a:avLst/>
          </a:prstGeom>
        </p:spPr>
        <p:txBody>
          <a:bodyPr>
            <a:spAutoFit/>
          </a:bodyPr>
          <a:lstStyle/>
          <a:p>
            <a:endParaRPr lang="en-US" dirty="0"/>
          </a:p>
        </p:txBody>
      </p:sp>
      <p:sp>
        <p:nvSpPr>
          <p:cNvPr id="4" name="Footer Placeholder 3">
            <a:extLst>
              <a:ext uri="{FF2B5EF4-FFF2-40B4-BE49-F238E27FC236}">
                <a16:creationId xmlns:a16="http://schemas.microsoft.com/office/drawing/2014/main" id="{26A159F7-F4CD-384F-A5F7-498469FF2695}"/>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401500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96" y="-209550"/>
            <a:ext cx="5943603" cy="3962402"/>
          </a:xfrm>
          <a:prstGeom prst="rect">
            <a:avLst/>
          </a:prstGeom>
        </p:spPr>
      </p:pic>
      <p:sp>
        <p:nvSpPr>
          <p:cNvPr id="2" name="Title 1">
            <a:extLst>
              <a:ext uri="{FF2B5EF4-FFF2-40B4-BE49-F238E27FC236}">
                <a16:creationId xmlns:a16="http://schemas.microsoft.com/office/drawing/2014/main" id="{4A6CBE9F-5C77-45BE-A706-FD3488E6DCB2}"/>
              </a:ext>
            </a:extLst>
          </p:cNvPr>
          <p:cNvSpPr>
            <a:spLocks noGrp="1"/>
          </p:cNvSpPr>
          <p:nvPr>
            <p:ph type="title"/>
          </p:nvPr>
        </p:nvSpPr>
        <p:spPr>
          <a:xfrm>
            <a:off x="628650" y="674557"/>
            <a:ext cx="7886700" cy="944380"/>
          </a:xfrm>
        </p:spPr>
        <p:txBody>
          <a:bodyPr>
            <a:normAutofit/>
          </a:bodyPr>
          <a:lstStyle/>
          <a:p>
            <a:r>
              <a:rPr lang="en-US" dirty="0"/>
              <a:t>Case Study: 2013 Colorado Storm</a:t>
            </a:r>
          </a:p>
        </p:txBody>
      </p:sp>
      <p:sp>
        <p:nvSpPr>
          <p:cNvPr id="3" name="Content Placeholder 2">
            <a:extLst>
              <a:ext uri="{FF2B5EF4-FFF2-40B4-BE49-F238E27FC236}">
                <a16:creationId xmlns:a16="http://schemas.microsoft.com/office/drawing/2014/main" id="{BE172865-ACE5-4F6A-9648-14322A4794A6}"/>
              </a:ext>
            </a:extLst>
          </p:cNvPr>
          <p:cNvSpPr>
            <a:spLocks noGrp="1"/>
          </p:cNvSpPr>
          <p:nvPr>
            <p:ph idx="1"/>
          </p:nvPr>
        </p:nvSpPr>
        <p:spPr>
          <a:xfrm>
            <a:off x="628650" y="1618937"/>
            <a:ext cx="7886700" cy="2833141"/>
          </a:xfrm>
        </p:spPr>
        <p:txBody>
          <a:bodyPr/>
          <a:lstStyle/>
          <a:p>
            <a:pPr marL="0" indent="0">
              <a:buNone/>
            </a:pPr>
            <a:r>
              <a:rPr lang="en-US" sz="2400" i="1" dirty="0"/>
              <a:t>In September 2013, a storm stalled over the region around Boulder, Colorado bringing a weeklong deluge of rain, resulting in dangerous floods.</a:t>
            </a:r>
          </a:p>
          <a:p>
            <a:pPr marL="0" indent="0">
              <a:buNone/>
            </a:pPr>
            <a:endParaRPr lang="en-US" sz="2400" i="1" dirty="0"/>
          </a:p>
          <a:p>
            <a:pPr lvl="1"/>
            <a:r>
              <a:rPr lang="en-US" sz="2000" dirty="0"/>
              <a:t>Watch a </a:t>
            </a:r>
            <a:r>
              <a:rPr lang="en-US" sz="2000" dirty="0">
                <a:hlinkClick r:id="rId4"/>
              </a:rPr>
              <a:t>video</a:t>
            </a:r>
            <a:r>
              <a:rPr lang="en-US" sz="2000" dirty="0"/>
              <a:t> about the Colorado storm and observe how the precipitation affected the city of Boulder, CO</a:t>
            </a:r>
            <a:r>
              <a:rPr lang="en-US" sz="2000" dirty="0" smtClean="0"/>
              <a:t>.</a:t>
            </a:r>
          </a:p>
          <a:p>
            <a:pPr lvl="1"/>
            <a:endParaRPr lang="en-US" sz="500" dirty="0"/>
          </a:p>
          <a:p>
            <a:pPr lvl="1"/>
            <a:r>
              <a:rPr lang="en-US" sz="2000" dirty="0"/>
              <a:t>Look at before and after </a:t>
            </a:r>
            <a:r>
              <a:rPr lang="en-US" sz="2000" dirty="0">
                <a:hlinkClick r:id="rId5"/>
              </a:rPr>
              <a:t>photos</a:t>
            </a:r>
            <a:r>
              <a:rPr lang="en-US" sz="2000" dirty="0"/>
              <a:t> of Boulder, CO.</a:t>
            </a:r>
          </a:p>
        </p:txBody>
      </p:sp>
      <p:sp>
        <p:nvSpPr>
          <p:cNvPr id="4" name="Footer Placeholder 3">
            <a:extLst>
              <a:ext uri="{FF2B5EF4-FFF2-40B4-BE49-F238E27FC236}">
                <a16:creationId xmlns:a16="http://schemas.microsoft.com/office/drawing/2014/main" id="{D9975D64-2451-BD45-8265-3E001D90C1C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311141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38668" y="404537"/>
            <a:ext cx="8176683" cy="764499"/>
          </a:xfrm>
        </p:spPr>
        <p:txBody>
          <a:bodyPr/>
          <a:lstStyle/>
          <a:p>
            <a:r>
              <a:rPr lang="en-US" dirty="0"/>
              <a:t>What do we think?</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38668" y="1169036"/>
            <a:ext cx="8367182" cy="3313023"/>
          </a:xfrm>
        </p:spPr>
        <p:txBody>
          <a:bodyPr/>
          <a:lstStyle/>
          <a:p>
            <a:pPr marL="0" indent="0">
              <a:buNone/>
            </a:pPr>
            <a:r>
              <a:rPr lang="en-US" sz="2300" b="1" dirty="0" smtClean="0">
                <a:solidFill>
                  <a:srgbClr val="0070C0"/>
                </a:solidFill>
                <a:latin typeface="Montserrat SemiBold" panose="00000700000000000000" pitchFamily="2" charset="0"/>
              </a:rPr>
              <a:t>Step </a:t>
            </a:r>
            <a:r>
              <a:rPr lang="en-US" sz="2300" b="1" dirty="0">
                <a:solidFill>
                  <a:srgbClr val="0070C0"/>
                </a:solidFill>
                <a:latin typeface="Montserrat SemiBold" panose="00000700000000000000" pitchFamily="2" charset="0"/>
              </a:rPr>
              <a:t>1</a:t>
            </a:r>
            <a:r>
              <a:rPr lang="en-US" sz="2300" b="1" dirty="0">
                <a:solidFill>
                  <a:srgbClr val="0070C0"/>
                </a:solidFill>
              </a:rPr>
              <a:t>: </a:t>
            </a:r>
            <a:r>
              <a:rPr lang="en-US" sz="2350" b="1" dirty="0"/>
              <a:t>What happens in the atmosphere to cause a storm? </a:t>
            </a:r>
          </a:p>
          <a:p>
            <a:pPr lvl="1"/>
            <a:r>
              <a:rPr lang="en-US" sz="2100" dirty="0"/>
              <a:t>Think about what you know about the water cycle and how storms form. Write what you know about what happens in the atmosphere to cause rain, snow, and other types of precipitation.</a:t>
            </a:r>
          </a:p>
          <a:p>
            <a:pPr marL="0" indent="0">
              <a:buNone/>
            </a:pPr>
            <a:endParaRPr lang="en-US" sz="1600" dirty="0"/>
          </a:p>
          <a:p>
            <a:pPr marL="0" indent="0">
              <a:buNone/>
            </a:pPr>
            <a:r>
              <a:rPr lang="en-US" sz="2300" b="1" dirty="0" smtClean="0">
                <a:solidFill>
                  <a:srgbClr val="0070C0"/>
                </a:solidFill>
                <a:latin typeface="Montserrat SemiBold" panose="00000700000000000000" pitchFamily="2" charset="0"/>
              </a:rPr>
              <a:t>Step </a:t>
            </a:r>
            <a:r>
              <a:rPr lang="en-US" sz="2300" b="1" dirty="0">
                <a:solidFill>
                  <a:srgbClr val="0070C0"/>
                </a:solidFill>
                <a:latin typeface="Montserrat SemiBold" panose="00000700000000000000" pitchFamily="2" charset="0"/>
              </a:rPr>
              <a:t>2</a:t>
            </a:r>
            <a:r>
              <a:rPr lang="en-US" sz="2300" b="1" dirty="0">
                <a:solidFill>
                  <a:srgbClr val="0070C0"/>
                </a:solidFill>
              </a:rPr>
              <a:t>: </a:t>
            </a:r>
            <a:r>
              <a:rPr lang="en-US" sz="2350" b="1" dirty="0"/>
              <a:t>What are my experiences with storms and precipitation?</a:t>
            </a:r>
          </a:p>
          <a:p>
            <a:pPr lvl="1"/>
            <a:r>
              <a:rPr lang="en-US" sz="2100" dirty="0"/>
              <a:t>Think about a time when you experienced a storm.</a:t>
            </a:r>
          </a:p>
        </p:txBody>
      </p:sp>
      <p:sp>
        <p:nvSpPr>
          <p:cNvPr id="4" name="Footer Placeholder 3">
            <a:extLst>
              <a:ext uri="{FF2B5EF4-FFF2-40B4-BE49-F238E27FC236}">
                <a16:creationId xmlns:a16="http://schemas.microsoft.com/office/drawing/2014/main" id="{A3F1085A-4C5B-D447-B316-5F5298B92D1F}"/>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263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624B-C11B-6741-BB24-1AB5A8AFC0EF}"/>
              </a:ext>
            </a:extLst>
          </p:cNvPr>
          <p:cNvSpPr>
            <a:spLocks noGrp="1"/>
          </p:cNvSpPr>
          <p:nvPr>
            <p:ph type="title"/>
          </p:nvPr>
        </p:nvSpPr>
        <p:spPr>
          <a:xfrm>
            <a:off x="338669" y="427023"/>
            <a:ext cx="8176682" cy="809469"/>
          </a:xfrm>
        </p:spPr>
        <p:txBody>
          <a:bodyPr/>
          <a:lstStyle/>
          <a:p>
            <a:r>
              <a:rPr lang="en-US" dirty="0"/>
              <a:t>Model for the Colorado Storm</a:t>
            </a:r>
          </a:p>
        </p:txBody>
      </p:sp>
      <p:sp>
        <p:nvSpPr>
          <p:cNvPr id="3" name="Content Placeholder 2">
            <a:extLst>
              <a:ext uri="{FF2B5EF4-FFF2-40B4-BE49-F238E27FC236}">
                <a16:creationId xmlns:a16="http://schemas.microsoft.com/office/drawing/2014/main" id="{06099E3F-A07E-BF42-BDD8-6A17A7095DA7}"/>
              </a:ext>
            </a:extLst>
          </p:cNvPr>
          <p:cNvSpPr>
            <a:spLocks noGrp="1"/>
          </p:cNvSpPr>
          <p:nvPr>
            <p:ph idx="1"/>
          </p:nvPr>
        </p:nvSpPr>
        <p:spPr>
          <a:xfrm>
            <a:off x="338668" y="1364105"/>
            <a:ext cx="8176683" cy="3147933"/>
          </a:xfrm>
        </p:spPr>
        <p:txBody>
          <a:bodyPr/>
          <a:lstStyle/>
          <a:p>
            <a:pPr marL="0" indent="0">
              <a:buNone/>
            </a:pPr>
            <a:r>
              <a:rPr lang="en-US" sz="2400" b="1" dirty="0">
                <a:solidFill>
                  <a:srgbClr val="0070C0"/>
                </a:solidFill>
                <a:latin typeface="Montserrat SemiBold" panose="00000700000000000000" pitchFamily="2" charset="0"/>
              </a:rPr>
              <a:t>Step 3</a:t>
            </a:r>
            <a:r>
              <a:rPr lang="en-US" sz="2400" b="1" dirty="0"/>
              <a:t>: Represent what you know about storms.</a:t>
            </a:r>
          </a:p>
          <a:p>
            <a:pPr marL="0" indent="0">
              <a:buNone/>
            </a:pPr>
            <a:endParaRPr lang="en-US" sz="1100" dirty="0" smtClean="0"/>
          </a:p>
          <a:p>
            <a:pPr marL="0" indent="0">
              <a:buNone/>
            </a:pPr>
            <a:r>
              <a:rPr lang="en-US" dirty="0" smtClean="0"/>
              <a:t>What </a:t>
            </a:r>
            <a:r>
              <a:rPr lang="en-US" dirty="0"/>
              <a:t>caused the rain in the Colorado storm you saw in the video? Draw and label a picture in the box.</a:t>
            </a:r>
          </a:p>
          <a:p>
            <a:pPr lvl="1">
              <a:lnSpc>
                <a:spcPct val="150000"/>
              </a:lnSpc>
            </a:pPr>
            <a:r>
              <a:rPr lang="en-US" sz="2100" dirty="0"/>
              <a:t>Your picture should show all the factors that </a:t>
            </a:r>
            <a:r>
              <a:rPr lang="en-US" sz="2100" dirty="0" smtClean="0"/>
              <a:t>led </a:t>
            </a:r>
            <a:r>
              <a:rPr lang="en-US" sz="2100" dirty="0"/>
              <a:t>to rain.</a:t>
            </a:r>
          </a:p>
          <a:p>
            <a:pPr lvl="1">
              <a:lnSpc>
                <a:spcPct val="100000"/>
              </a:lnSpc>
            </a:pPr>
            <a:r>
              <a:rPr lang="en-US" sz="2100" dirty="0"/>
              <a:t>Include labels in your drawing that explain how each factor led to rain.</a:t>
            </a:r>
          </a:p>
          <a:p>
            <a:pPr lvl="1">
              <a:lnSpc>
                <a:spcPct val="150000"/>
              </a:lnSpc>
            </a:pPr>
            <a:r>
              <a:rPr lang="en-US" sz="2100" dirty="0"/>
              <a:t>Be prepared to share your thinking with the class.</a:t>
            </a:r>
          </a:p>
        </p:txBody>
      </p:sp>
      <p:sp>
        <p:nvSpPr>
          <p:cNvPr id="4" name="Footer Placeholder 3">
            <a:extLst>
              <a:ext uri="{FF2B5EF4-FFF2-40B4-BE49-F238E27FC236}">
                <a16:creationId xmlns:a16="http://schemas.microsoft.com/office/drawing/2014/main" id="{115C6300-A4E3-404F-A534-63BB51082392}"/>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368511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5522-08DE-F14C-B65E-43E8D74D0FAF}"/>
              </a:ext>
            </a:extLst>
          </p:cNvPr>
          <p:cNvSpPr>
            <a:spLocks noGrp="1"/>
          </p:cNvSpPr>
          <p:nvPr>
            <p:ph type="title"/>
          </p:nvPr>
        </p:nvSpPr>
        <p:spPr>
          <a:xfrm>
            <a:off x="638175" y="245809"/>
            <a:ext cx="7886700" cy="666749"/>
          </a:xfrm>
        </p:spPr>
        <p:txBody>
          <a:bodyPr/>
          <a:lstStyle/>
          <a:p>
            <a:r>
              <a:rPr lang="en-US" dirty="0"/>
              <a:t>Similarities and Differences</a:t>
            </a:r>
          </a:p>
        </p:txBody>
      </p:sp>
      <p:sp>
        <p:nvSpPr>
          <p:cNvPr id="3" name="Content Placeholder 2">
            <a:extLst>
              <a:ext uri="{FF2B5EF4-FFF2-40B4-BE49-F238E27FC236}">
                <a16:creationId xmlns:a16="http://schemas.microsoft.com/office/drawing/2014/main" id="{B7D4ADBE-B88B-E145-A095-FC49BF6CC930}"/>
              </a:ext>
            </a:extLst>
          </p:cNvPr>
          <p:cNvSpPr>
            <a:spLocks noGrp="1"/>
          </p:cNvSpPr>
          <p:nvPr>
            <p:ph idx="1"/>
          </p:nvPr>
        </p:nvSpPr>
        <p:spPr>
          <a:xfrm>
            <a:off x="638175" y="915650"/>
            <a:ext cx="7886700" cy="775567"/>
          </a:xfrm>
        </p:spPr>
        <p:txBody>
          <a:bodyPr/>
          <a:lstStyle/>
          <a:p>
            <a:pPr marL="0" indent="0">
              <a:buNone/>
            </a:pPr>
            <a:r>
              <a:rPr lang="en-US" sz="2400" b="1" dirty="0">
                <a:solidFill>
                  <a:srgbClr val="0070C0"/>
                </a:solidFill>
                <a:latin typeface="Montserrat SemiBold" panose="00000700000000000000" pitchFamily="2" charset="0"/>
              </a:rPr>
              <a:t>Step 4</a:t>
            </a:r>
            <a:r>
              <a:rPr lang="en-US" sz="2400" b="1" dirty="0"/>
              <a:t>: How were my ideas similar or different from my peers’ ideas?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584" y="1685187"/>
            <a:ext cx="6777575" cy="2946773"/>
          </a:xfrm>
          <a:prstGeom prst="rect">
            <a:avLst/>
          </a:prstGeom>
        </p:spPr>
      </p:pic>
      <p:sp>
        <p:nvSpPr>
          <p:cNvPr id="4" name="Footer Placeholder 3">
            <a:extLst>
              <a:ext uri="{FF2B5EF4-FFF2-40B4-BE49-F238E27FC236}">
                <a16:creationId xmlns:a16="http://schemas.microsoft.com/office/drawing/2014/main" id="{23AD2A1D-CACE-D243-A173-9C97731A5125}"/>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30319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1133-A3BA-824A-BCA3-4DA3DCB645D9}"/>
              </a:ext>
            </a:extLst>
          </p:cNvPr>
          <p:cNvSpPr>
            <a:spLocks noGrp="1"/>
          </p:cNvSpPr>
          <p:nvPr>
            <p:ph type="title"/>
          </p:nvPr>
        </p:nvSpPr>
        <p:spPr>
          <a:xfrm>
            <a:off x="628650" y="558658"/>
            <a:ext cx="7886700" cy="994172"/>
          </a:xfrm>
        </p:spPr>
        <p:txBody>
          <a:bodyPr/>
          <a:lstStyle/>
          <a:p>
            <a:r>
              <a:rPr lang="en-US" dirty="0"/>
              <a:t>Driving Question Board</a:t>
            </a:r>
          </a:p>
        </p:txBody>
      </p:sp>
      <p:sp>
        <p:nvSpPr>
          <p:cNvPr id="3" name="Content Placeholder 2">
            <a:extLst>
              <a:ext uri="{FF2B5EF4-FFF2-40B4-BE49-F238E27FC236}">
                <a16:creationId xmlns:a16="http://schemas.microsoft.com/office/drawing/2014/main" id="{DBBA318B-7797-B64B-AF74-270F049C89E0}"/>
              </a:ext>
            </a:extLst>
          </p:cNvPr>
          <p:cNvSpPr>
            <a:spLocks noGrp="1"/>
          </p:cNvSpPr>
          <p:nvPr>
            <p:ph idx="1"/>
          </p:nvPr>
        </p:nvSpPr>
        <p:spPr>
          <a:xfrm>
            <a:off x="628650" y="1672751"/>
            <a:ext cx="8270023" cy="2644416"/>
          </a:xfrm>
        </p:spPr>
        <p:txBody>
          <a:bodyPr/>
          <a:lstStyle/>
          <a:p>
            <a:r>
              <a:rPr lang="en-US" sz="2400" dirty="0"/>
              <a:t>Our driving question:</a:t>
            </a:r>
          </a:p>
          <a:p>
            <a:pPr marL="0" indent="0" algn="ctr">
              <a:buNone/>
            </a:pPr>
            <a:r>
              <a:rPr lang="en-US" sz="2400" b="1" i="1" dirty="0"/>
              <a:t>What causes different kinds of storms?</a:t>
            </a:r>
          </a:p>
          <a:p>
            <a:pPr marL="0" indent="0" algn="ctr">
              <a:buNone/>
            </a:pPr>
            <a:endParaRPr lang="en-US" sz="2400" dirty="0"/>
          </a:p>
          <a:p>
            <a:r>
              <a:rPr lang="en-US" sz="2400" dirty="0"/>
              <a:t>Your questions related to our driving question.</a:t>
            </a:r>
          </a:p>
        </p:txBody>
      </p:sp>
      <p:sp>
        <p:nvSpPr>
          <p:cNvPr id="4" name="Footer Placeholder 3">
            <a:extLst>
              <a:ext uri="{FF2B5EF4-FFF2-40B4-BE49-F238E27FC236}">
                <a16:creationId xmlns:a16="http://schemas.microsoft.com/office/drawing/2014/main" id="{44C70B5A-75EE-F642-A967-F4C439F2E89E}"/>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25562">
            <a:off x="7444080" y="935071"/>
            <a:ext cx="1214405" cy="2022252"/>
          </a:xfrm>
          <a:prstGeom prst="rect">
            <a:avLst/>
          </a:prstGeom>
        </p:spPr>
      </p:pic>
    </p:spTree>
    <p:extLst>
      <p:ext uri="{BB962C8B-B14F-4D97-AF65-F5344CB8AC3E}">
        <p14:creationId xmlns:p14="http://schemas.microsoft.com/office/powerpoint/2010/main" val="426450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10EE-351D-0344-B41B-16984C88D550}"/>
              </a:ext>
            </a:extLst>
          </p:cNvPr>
          <p:cNvSpPr>
            <a:spLocks noGrp="1"/>
          </p:cNvSpPr>
          <p:nvPr>
            <p:ph type="title"/>
          </p:nvPr>
        </p:nvSpPr>
        <p:spPr>
          <a:xfrm>
            <a:off x="628650" y="629588"/>
            <a:ext cx="7886700" cy="944380"/>
          </a:xfrm>
        </p:spPr>
        <p:txBody>
          <a:bodyPr>
            <a:normAutofit/>
          </a:bodyPr>
          <a:lstStyle/>
          <a:p>
            <a:r>
              <a:rPr lang="en-US" sz="2400" b="1" dirty="0">
                <a:solidFill>
                  <a:srgbClr val="0070C0"/>
                </a:solidFill>
                <a:latin typeface="Montserrat SemiBold" panose="00000700000000000000" pitchFamily="2" charset="0"/>
              </a:rPr>
              <a:t>Step 5:</a:t>
            </a:r>
            <a:r>
              <a:rPr lang="en-US" sz="2400" b="1" dirty="0">
                <a:latin typeface="Montserrat SemiBold" panose="00000700000000000000" pitchFamily="2"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What questions do I have about storms and precipitation?</a:t>
            </a:r>
          </a:p>
        </p:txBody>
      </p:sp>
      <p:sp>
        <p:nvSpPr>
          <p:cNvPr id="3" name="Content Placeholder 2">
            <a:extLst>
              <a:ext uri="{FF2B5EF4-FFF2-40B4-BE49-F238E27FC236}">
                <a16:creationId xmlns:a16="http://schemas.microsoft.com/office/drawing/2014/main" id="{DF893BDF-0643-2846-BB0D-B6CEE473047A}"/>
              </a:ext>
            </a:extLst>
          </p:cNvPr>
          <p:cNvSpPr>
            <a:spLocks noGrp="1"/>
          </p:cNvSpPr>
          <p:nvPr>
            <p:ph idx="1"/>
          </p:nvPr>
        </p:nvSpPr>
        <p:spPr>
          <a:xfrm>
            <a:off x="628650" y="1728983"/>
            <a:ext cx="7886700" cy="2798047"/>
          </a:xfrm>
        </p:spPr>
        <p:txBody>
          <a:bodyPr/>
          <a:lstStyle/>
          <a:p>
            <a:pPr lvl="1">
              <a:lnSpc>
                <a:spcPct val="150000"/>
              </a:lnSpc>
            </a:pPr>
            <a:r>
              <a:rPr lang="en-US" sz="2100" dirty="0"/>
              <a:t>Write down at least two of your own questions. </a:t>
            </a:r>
          </a:p>
          <a:p>
            <a:pPr lvl="1">
              <a:lnSpc>
                <a:spcPct val="150000"/>
              </a:lnSpc>
            </a:pPr>
            <a:r>
              <a:rPr lang="en-US" sz="2100" dirty="0"/>
              <a:t>Share your questions with your group.</a:t>
            </a:r>
          </a:p>
          <a:p>
            <a:pPr lvl="1">
              <a:lnSpc>
                <a:spcPct val="150000"/>
              </a:lnSpc>
            </a:pPr>
            <a:r>
              <a:rPr lang="en-US" sz="2100" dirty="0"/>
              <a:t> Make edits if you want to change your question.</a:t>
            </a:r>
          </a:p>
          <a:p>
            <a:pPr lvl="1">
              <a:lnSpc>
                <a:spcPct val="150000"/>
              </a:lnSpc>
            </a:pPr>
            <a:r>
              <a:rPr lang="en-US" sz="2100" dirty="0"/>
              <a:t>Post your questions to the Driving Question Board!</a:t>
            </a:r>
          </a:p>
        </p:txBody>
      </p:sp>
      <p:sp>
        <p:nvSpPr>
          <p:cNvPr id="4" name="Footer Placeholder 3">
            <a:extLst>
              <a:ext uri="{FF2B5EF4-FFF2-40B4-BE49-F238E27FC236}">
                <a16:creationId xmlns:a16="http://schemas.microsoft.com/office/drawing/2014/main" id="{5AB2788A-E9A8-6F4E-87B7-7B7F70A34BB0}"/>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6438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1C8E-7303-2941-804B-7A87B0B4AAEE}"/>
              </a:ext>
            </a:extLst>
          </p:cNvPr>
          <p:cNvSpPr>
            <a:spLocks noGrp="1"/>
          </p:cNvSpPr>
          <p:nvPr>
            <p:ph type="title"/>
          </p:nvPr>
        </p:nvSpPr>
        <p:spPr>
          <a:xfrm>
            <a:off x="628650" y="753531"/>
            <a:ext cx="7886700" cy="865407"/>
          </a:xfrm>
        </p:spPr>
        <p:txBody>
          <a:bodyPr/>
          <a:lstStyle/>
          <a:p>
            <a:r>
              <a:rPr lang="en-US" dirty="0"/>
              <a:t>Next Time</a:t>
            </a:r>
          </a:p>
        </p:txBody>
      </p:sp>
      <p:sp>
        <p:nvSpPr>
          <p:cNvPr id="3" name="Content Placeholder 2">
            <a:extLst>
              <a:ext uri="{FF2B5EF4-FFF2-40B4-BE49-F238E27FC236}">
                <a16:creationId xmlns:a16="http://schemas.microsoft.com/office/drawing/2014/main" id="{594476D9-4831-6A4C-951A-D718A527BB8C}"/>
              </a:ext>
            </a:extLst>
          </p:cNvPr>
          <p:cNvSpPr>
            <a:spLocks noGrp="1"/>
          </p:cNvSpPr>
          <p:nvPr>
            <p:ph idx="1"/>
          </p:nvPr>
        </p:nvSpPr>
        <p:spPr>
          <a:xfrm>
            <a:off x="628650" y="1714500"/>
            <a:ext cx="7886700" cy="2707598"/>
          </a:xfrm>
        </p:spPr>
        <p:txBody>
          <a:bodyPr/>
          <a:lstStyle/>
          <a:p>
            <a:pPr marL="0" indent="0">
              <a:buNone/>
            </a:pPr>
            <a:r>
              <a:rPr lang="en-US" sz="2400" dirty="0"/>
              <a:t>We will dig into some of our questions and start figuring out what causes storms to form. </a:t>
            </a:r>
          </a:p>
        </p:txBody>
      </p:sp>
      <p:sp>
        <p:nvSpPr>
          <p:cNvPr id="4" name="Footer Placeholder 3">
            <a:extLst>
              <a:ext uri="{FF2B5EF4-FFF2-40B4-BE49-F238E27FC236}">
                <a16:creationId xmlns:a16="http://schemas.microsoft.com/office/drawing/2014/main" id="{E8CB62D4-A56F-884F-AB08-B493CD6F5450}"/>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02277" y="2770658"/>
            <a:ext cx="1870367" cy="1558639"/>
          </a:xfrm>
          <a:prstGeom prst="rect">
            <a:avLst/>
          </a:prstGeom>
        </p:spPr>
      </p:pic>
    </p:spTree>
    <p:extLst>
      <p:ext uri="{BB962C8B-B14F-4D97-AF65-F5344CB8AC3E}">
        <p14:creationId xmlns:p14="http://schemas.microsoft.com/office/powerpoint/2010/main" val="1272135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 template" id="{FB8294C4-948D-8A46-AD28-D8C98958D30D}" vid="{F37BA165-AA74-B344-8C08-1581D888E58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1D79691-8F96-A641-863D-4CEE77C1DCA9}" vid="{457590BC-2DDF-7C4E-B43B-E574C62E875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1D79691-8F96-A641-863D-4CEE77C1DCA9}" vid="{457590BC-2DDF-7C4E-B43B-E574C62E87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12140</TotalTime>
  <Words>1142</Words>
  <Application>Microsoft Office PowerPoint</Application>
  <PresentationFormat>On-screen Show (16:9)</PresentationFormat>
  <Paragraphs>102</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Open Sans</vt:lpstr>
      <vt:lpstr>Raleway Medium</vt:lpstr>
      <vt:lpstr>Calibri</vt:lpstr>
      <vt:lpstr>Montserrat Medium</vt:lpstr>
      <vt:lpstr>Raleway SemiBold</vt:lpstr>
      <vt:lpstr>Montserrat SemiBold</vt:lpstr>
      <vt:lpstr>3_Office Theme</vt:lpstr>
      <vt:lpstr>2_Office Theme</vt:lpstr>
      <vt:lpstr>1_Office Theme</vt:lpstr>
      <vt:lpstr>An Unexpected Storm</vt:lpstr>
      <vt:lpstr>Case Study: 2013 Colorado Storm</vt:lpstr>
      <vt:lpstr>What do we think?</vt:lpstr>
      <vt:lpstr>Model for the Colorado Storm</vt:lpstr>
      <vt:lpstr>Similarities and Differences</vt:lpstr>
      <vt:lpstr>Driving Question Board</vt:lpstr>
      <vt:lpstr>Step 5: What questions do I have about storms and precipitation?</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Moraine</dc:creator>
  <cp:lastModifiedBy>Emily Snode-Brenneman</cp:lastModifiedBy>
  <cp:revision>69</cp:revision>
  <dcterms:created xsi:type="dcterms:W3CDTF">2017-07-27T22:50:43Z</dcterms:created>
  <dcterms:modified xsi:type="dcterms:W3CDTF">2019-05-15T21:48:49Z</dcterms:modified>
</cp:coreProperties>
</file>