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7" roundtripDataSignature="AMtx7mg+SJCIvFu8B8Iksa+Jrv4jU9nN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7" Type="http://customschemas.google.com/relationships/presentationmetadata" Target="meta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zh-CN" u="none">
                <a:solidFill>
                  <a:srgbClr val="EA6144"/>
                </a:solidFill>
              </a:rPr>
              <a:t>注意：幻灯片也应该可以在 iPad 或平板电脑上顺利播放。从展示/幻灯片模式查看以获得完整体验。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zh-CN" u="none"/>
              <a:t>有谁知道我们可以参考的与粉尘或相关气候主题的教育网站？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0" i="0" lang="zh-CN" u="none"/>
              <a:t>如果预期用途是在外展活动或博物馆中播放，那么鼓励您进一步探索其中的内容。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0" i="0" lang="zh-CN" u="none"/>
              <a:t>如果想自己使用，例如在家中或教室内播放，在这个幻灯片放映中包含二维码链接可能会很酷？我们将在 UCAR SciEd 网站的公共网络内容区域举办此活动。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zh-CN" u="none"/>
              <a:t>我们还可以添加某种结论声明来总结所有内容 — 欢迎提出想法！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zh-CN" u="none"/>
              <a:t>是否应该包括任何其他机构徽标？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zh-CN" u="none"/>
              <a:t>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u="none">
                <a:solidFill>
                  <a:schemeClr val="dk1"/>
                </a:solidFill>
              </a:rPr>
              <a:t>更新堆叠版本的风图例（如幻灯片 8）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 1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3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8" name="Google Shape;48;p3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9" name="Google Shape;49;p3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3" name="Google Shape;5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3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" name="Google Shape;2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2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2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4" name="Google Shape;4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9" name="Google Shape;9;p21"/>
          <p:cNvPicPr preferRelativeResize="0"/>
          <p:nvPr/>
        </p:nvPicPr>
        <p:blipFill rotWithShape="1">
          <a:blip r:embed="rId1">
            <a:alphaModFix/>
          </a:blip>
          <a:srcRect b="0" l="140" r="139" t="0"/>
          <a:stretch/>
        </p:blipFill>
        <p:spPr>
          <a:xfrm>
            <a:off x="0" y="-5787"/>
            <a:ext cx="9153144" cy="516636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16" name="Google Shape;16;p23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0" y="0"/>
            <a:ext cx="9136072" cy="514350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slide" Target="/ppt/slides/slide17.xml"/><Relationship Id="rId13" Type="http://schemas.openxmlformats.org/officeDocument/2006/relationships/image" Target="../media/image1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slide" Target="/ppt/slides/slide2.xml"/><Relationship Id="rId9" Type="http://schemas.openxmlformats.org/officeDocument/2006/relationships/slide" Target="/ppt/slides/slide14.xml"/><Relationship Id="rId5" Type="http://schemas.openxmlformats.org/officeDocument/2006/relationships/slide" Target="/ppt/slides/slide4.xml"/><Relationship Id="rId6" Type="http://schemas.openxmlformats.org/officeDocument/2006/relationships/slide" Target="/ppt/slides/slide7.xml"/><Relationship Id="rId7" Type="http://schemas.openxmlformats.org/officeDocument/2006/relationships/slide" Target="/ppt/slides/slide10.xml"/><Relationship Id="rId8" Type="http://schemas.openxmlformats.org/officeDocument/2006/relationships/slide" Target="/ppt/slides/slide12.xml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slide" Target="/ppt/slides/slide1.xml"/><Relationship Id="rId9" Type="http://schemas.openxmlformats.org/officeDocument/2006/relationships/image" Target="../media/image15.png"/><Relationship Id="rId5" Type="http://schemas.openxmlformats.org/officeDocument/2006/relationships/image" Target="../media/image10.png"/><Relationship Id="rId6" Type="http://schemas.openxmlformats.org/officeDocument/2006/relationships/slide" Target="/ppt/slides/slide11.xml"/><Relationship Id="rId7" Type="http://schemas.openxmlformats.org/officeDocument/2006/relationships/image" Target="../media/image7.png"/><Relationship Id="rId8" Type="http://schemas.openxmlformats.org/officeDocument/2006/relationships/slide" Target="/ppt/slides/slide7.xml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29.png"/><Relationship Id="rId9" Type="http://schemas.openxmlformats.org/officeDocument/2006/relationships/slide" Target="/ppt/slides/slide10.xml"/><Relationship Id="rId5" Type="http://schemas.openxmlformats.org/officeDocument/2006/relationships/slide" Target="/ppt/slides/slide1.xml"/><Relationship Id="rId6" Type="http://schemas.openxmlformats.org/officeDocument/2006/relationships/image" Target="../media/image10.png"/><Relationship Id="rId7" Type="http://schemas.openxmlformats.org/officeDocument/2006/relationships/slide" Target="/ppt/slides/slide12.xml"/><Relationship Id="rId8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slide" Target="/ppt/slides/slide13.xml"/><Relationship Id="rId4" Type="http://schemas.openxmlformats.org/officeDocument/2006/relationships/image" Target="../media/image5.png"/><Relationship Id="rId9" Type="http://schemas.openxmlformats.org/officeDocument/2006/relationships/slide" Target="/ppt/slides/slide1.xml"/><Relationship Id="rId5" Type="http://schemas.openxmlformats.org/officeDocument/2006/relationships/slide" Target="/ppt/slides/slide14.xml"/><Relationship Id="rId6" Type="http://schemas.openxmlformats.org/officeDocument/2006/relationships/image" Target="../media/image7.png"/><Relationship Id="rId7" Type="http://schemas.openxmlformats.org/officeDocument/2006/relationships/slide" Target="/ppt/slides/slide10.xml"/><Relationship Id="rId8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slide" Target="/ppt/slides/slide14.xml"/><Relationship Id="rId4" Type="http://schemas.openxmlformats.org/officeDocument/2006/relationships/image" Target="../media/image7.png"/><Relationship Id="rId9" Type="http://schemas.openxmlformats.org/officeDocument/2006/relationships/image" Target="../media/image30.png"/><Relationship Id="rId5" Type="http://schemas.openxmlformats.org/officeDocument/2006/relationships/slide" Target="/ppt/slides/slide12.xml"/><Relationship Id="rId6" Type="http://schemas.openxmlformats.org/officeDocument/2006/relationships/image" Target="../media/image15.png"/><Relationship Id="rId7" Type="http://schemas.openxmlformats.org/officeDocument/2006/relationships/slide" Target="/ppt/slides/slide1.xml"/><Relationship Id="rId8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Relationship Id="rId4" Type="http://schemas.openxmlformats.org/officeDocument/2006/relationships/slide" Target="/ppt/slides/slide15.xml"/><Relationship Id="rId9" Type="http://schemas.openxmlformats.org/officeDocument/2006/relationships/slide" Target="/ppt/slides/slide1.xml"/><Relationship Id="rId5" Type="http://schemas.openxmlformats.org/officeDocument/2006/relationships/image" Target="../media/image7.png"/><Relationship Id="rId6" Type="http://schemas.openxmlformats.org/officeDocument/2006/relationships/slide" Target="/ppt/slides/slide12.xml"/><Relationship Id="rId7" Type="http://schemas.openxmlformats.org/officeDocument/2006/relationships/image" Target="../media/image15.png"/><Relationship Id="rId8" Type="http://schemas.openxmlformats.org/officeDocument/2006/relationships/image" Target="../media/image40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slide" Target="/ppt/slides/slide1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Relationship Id="rId4" Type="http://schemas.openxmlformats.org/officeDocument/2006/relationships/slide" Target="/ppt/slides/slide1.xml"/><Relationship Id="rId9" Type="http://schemas.openxmlformats.org/officeDocument/2006/relationships/image" Target="../media/image15.png"/><Relationship Id="rId5" Type="http://schemas.openxmlformats.org/officeDocument/2006/relationships/image" Target="../media/image10.png"/><Relationship Id="rId6" Type="http://schemas.openxmlformats.org/officeDocument/2006/relationships/slide" Target="/ppt/slides/slide17.xml"/><Relationship Id="rId7" Type="http://schemas.openxmlformats.org/officeDocument/2006/relationships/image" Target="../media/image7.png"/><Relationship Id="rId8" Type="http://schemas.openxmlformats.org/officeDocument/2006/relationships/slide" Target="/ppt/slides/slide14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Relationship Id="rId4" Type="http://schemas.openxmlformats.org/officeDocument/2006/relationships/slide" Target="/ppt/slides/slide1.xml"/><Relationship Id="rId9" Type="http://schemas.openxmlformats.org/officeDocument/2006/relationships/image" Target="../media/image15.png"/><Relationship Id="rId5" Type="http://schemas.openxmlformats.org/officeDocument/2006/relationships/image" Target="../media/image10.png"/><Relationship Id="rId6" Type="http://schemas.openxmlformats.org/officeDocument/2006/relationships/slide" Target="/ppt/slides/slide17.xml"/><Relationship Id="rId7" Type="http://schemas.openxmlformats.org/officeDocument/2006/relationships/image" Target="../media/image7.png"/><Relationship Id="rId8" Type="http://schemas.openxmlformats.org/officeDocument/2006/relationships/slide" Target="/ppt/slides/slide15.xml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slide" Target="/ppt/slides/slide1.xml"/><Relationship Id="rId4" Type="http://schemas.openxmlformats.org/officeDocument/2006/relationships/image" Target="../media/image10.png"/><Relationship Id="rId9" Type="http://schemas.openxmlformats.org/officeDocument/2006/relationships/slide" Target="/ppt/slides/slide18.xml"/><Relationship Id="rId5" Type="http://schemas.openxmlformats.org/officeDocument/2006/relationships/slide" Target="/ppt/slides/slide19.xml"/><Relationship Id="rId6" Type="http://schemas.openxmlformats.org/officeDocument/2006/relationships/image" Target="../media/image7.png"/><Relationship Id="rId7" Type="http://schemas.openxmlformats.org/officeDocument/2006/relationships/slide" Target="/ppt/slides/slide15.xml"/><Relationship Id="rId8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slide" Target="/ppt/slides/slide1.xml"/><Relationship Id="rId4" Type="http://schemas.openxmlformats.org/officeDocument/2006/relationships/image" Target="../media/image10.png"/><Relationship Id="rId9" Type="http://schemas.openxmlformats.org/officeDocument/2006/relationships/image" Target="../media/image42.png"/><Relationship Id="rId5" Type="http://schemas.openxmlformats.org/officeDocument/2006/relationships/slide" Target="/ppt/slides/slide19.xml"/><Relationship Id="rId6" Type="http://schemas.openxmlformats.org/officeDocument/2006/relationships/image" Target="../media/image7.png"/><Relationship Id="rId7" Type="http://schemas.openxmlformats.org/officeDocument/2006/relationships/slide" Target="/ppt/slides/slide17.xml"/><Relationship Id="rId8" Type="http://schemas.openxmlformats.org/officeDocument/2006/relationships/image" Target="../media/image37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nesdis.noaa.gov/news/the-dirt-atmospheric-dust" TargetMode="External"/><Relationship Id="rId10" Type="http://schemas.openxmlformats.org/officeDocument/2006/relationships/image" Target="../media/image34.png"/><Relationship Id="rId12" Type="http://schemas.openxmlformats.org/officeDocument/2006/relationships/hyperlink" Target="https://earthobservatory.nasa.gov/images/146871/dust-traverses-the-atlantic-ocean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jpg"/><Relationship Id="rId4" Type="http://schemas.openxmlformats.org/officeDocument/2006/relationships/slide" Target="/ppt/slides/slide20.xml"/><Relationship Id="rId9" Type="http://schemas.openxmlformats.org/officeDocument/2006/relationships/image" Target="../media/image37.png"/><Relationship Id="rId5" Type="http://schemas.openxmlformats.org/officeDocument/2006/relationships/image" Target="../media/image9.png"/><Relationship Id="rId6" Type="http://schemas.openxmlformats.org/officeDocument/2006/relationships/slide" Target="/ppt/slides/slide1.xml"/><Relationship Id="rId7" Type="http://schemas.openxmlformats.org/officeDocument/2006/relationships/image" Target="../media/image10.png"/><Relationship Id="rId8" Type="http://schemas.openxmlformats.org/officeDocument/2006/relationships/slide" Target="/ppt/slides/slide17.xml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1.xml"/><Relationship Id="rId4" Type="http://schemas.openxmlformats.org/officeDocument/2006/relationships/image" Target="../media/image10.png"/><Relationship Id="rId9" Type="http://schemas.openxmlformats.org/officeDocument/2006/relationships/slide" Target="/ppt/slides/slide3.xml"/><Relationship Id="rId5" Type="http://schemas.openxmlformats.org/officeDocument/2006/relationships/slide" Target="/ppt/slides/slide1.xml"/><Relationship Id="rId6" Type="http://schemas.openxmlformats.org/officeDocument/2006/relationships/image" Target="../media/image15.png"/><Relationship Id="rId7" Type="http://schemas.openxmlformats.org/officeDocument/2006/relationships/slide" Target="/ppt/slides/slide4.xml"/><Relationship Id="rId8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1.xml"/><Relationship Id="rId10" Type="http://schemas.openxmlformats.org/officeDocument/2006/relationships/hyperlink" Target="https://en.wikipedia.org/wiki/Prevailing_winds#/media/File:Map_prevailing_winds_on_earth.png" TargetMode="External"/><Relationship Id="rId13" Type="http://schemas.openxmlformats.org/officeDocument/2006/relationships/image" Target="../media/image39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nsf.gov/awardsearch/showAward?AWD_ID=1545859&amp;HistoricalAwards=false" TargetMode="External"/><Relationship Id="rId4" Type="http://schemas.openxmlformats.org/officeDocument/2006/relationships/hyperlink" Target="https://agupubs.onlinelibrary.wiley.com/doi/10.1029/2005JD006653" TargetMode="External"/><Relationship Id="rId9" Type="http://schemas.openxmlformats.org/officeDocument/2006/relationships/hyperlink" Target="https://commons.wikimedia.org/wiki/File:Biome_map_13.svg" TargetMode="External"/><Relationship Id="rId5" Type="http://schemas.openxmlformats.org/officeDocument/2006/relationships/hyperlink" Target="https://agupubs.onlinelibrary.wiley.com/doi/10.1029/2005JD006653" TargetMode="External"/><Relationship Id="rId6" Type="http://schemas.openxmlformats.org/officeDocument/2006/relationships/hyperlink" Target="https://neo.gsfc.nasa.gov/view.php?datasetId=MODAL2_M_AER_OD&amp;year=2018" TargetMode="External"/><Relationship Id="rId7" Type="http://schemas.openxmlformats.org/officeDocument/2006/relationships/hyperlink" Target="https://neo.gsfc.nasa.gov/view.php?datasetId=MY1DMM_CHLORA&amp;date=2018-12-01" TargetMode="External"/><Relationship Id="rId8" Type="http://schemas.openxmlformats.org/officeDocument/2006/relationships/hyperlink" Target="https://earthobservatory.nasa.gov/images/146122/a-dusty-journey" TargetMode="External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slide" Target="/ppt/slides/slide1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5" Type="http://schemas.openxmlformats.org/officeDocument/2006/relationships/slide" Target="/ppt/slides/slide4.xml"/><Relationship Id="rId6" Type="http://schemas.openxmlformats.org/officeDocument/2006/relationships/image" Target="../media/image7.png"/><Relationship Id="rId7" Type="http://schemas.openxmlformats.org/officeDocument/2006/relationships/slide" Target="/ppt/slides/slide3.xml"/><Relationship Id="rId8" Type="http://schemas.openxmlformats.org/officeDocument/2006/relationships/slide" Target="/ppt/slides/slide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slide" Target="/ppt/slides/slide1.xml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5" Type="http://schemas.openxmlformats.org/officeDocument/2006/relationships/slide" Target="/ppt/slides/slide5.xml"/><Relationship Id="rId6" Type="http://schemas.openxmlformats.org/officeDocument/2006/relationships/image" Target="../media/image7.png"/><Relationship Id="rId7" Type="http://schemas.openxmlformats.org/officeDocument/2006/relationships/slide" Target="/ppt/slides/slide2.xml"/><Relationship Id="rId8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slide" Target="/ppt/slides/slide1.xml"/><Relationship Id="rId4" Type="http://schemas.openxmlformats.org/officeDocument/2006/relationships/image" Target="../media/image10.png"/><Relationship Id="rId9" Type="http://schemas.openxmlformats.org/officeDocument/2006/relationships/slide" Target="/ppt/slides/slide6.xml"/><Relationship Id="rId5" Type="http://schemas.openxmlformats.org/officeDocument/2006/relationships/slide" Target="/ppt/slides/slide7.xml"/><Relationship Id="rId6" Type="http://schemas.openxmlformats.org/officeDocument/2006/relationships/image" Target="../media/image7.png"/><Relationship Id="rId7" Type="http://schemas.openxmlformats.org/officeDocument/2006/relationships/slide" Target="/ppt/slides/slide4.xml"/><Relationship Id="rId8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slide" Target="/ppt/slides/slide1.xml"/><Relationship Id="rId4" Type="http://schemas.openxmlformats.org/officeDocument/2006/relationships/image" Target="../media/image10.png"/><Relationship Id="rId9" Type="http://schemas.openxmlformats.org/officeDocument/2006/relationships/image" Target="../media/image20.png"/><Relationship Id="rId5" Type="http://schemas.openxmlformats.org/officeDocument/2006/relationships/slide" Target="/ppt/slides/slide7.xml"/><Relationship Id="rId6" Type="http://schemas.openxmlformats.org/officeDocument/2006/relationships/image" Target="../media/image7.png"/><Relationship Id="rId7" Type="http://schemas.openxmlformats.org/officeDocument/2006/relationships/slide" Target="/ppt/slides/slide5.xml"/><Relationship Id="rId8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slide" Target="/ppt/slides/slide1.xml"/><Relationship Id="rId4" Type="http://schemas.openxmlformats.org/officeDocument/2006/relationships/image" Target="../media/image10.png"/><Relationship Id="rId9" Type="http://schemas.openxmlformats.org/officeDocument/2006/relationships/image" Target="../media/image23.png"/><Relationship Id="rId5" Type="http://schemas.openxmlformats.org/officeDocument/2006/relationships/slide" Target="/ppt/slides/slide8.xml"/><Relationship Id="rId6" Type="http://schemas.openxmlformats.org/officeDocument/2006/relationships/image" Target="../media/image9.png"/><Relationship Id="rId7" Type="http://schemas.openxmlformats.org/officeDocument/2006/relationships/slide" Target="/ppt/slides/slide4.xml"/><Relationship Id="rId8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slide" Target="/ppt/slides/slide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slide" Target="/ppt/slides/slide10.xml"/><Relationship Id="rId4" Type="http://schemas.openxmlformats.org/officeDocument/2006/relationships/image" Target="../media/image7.png"/><Relationship Id="rId9" Type="http://schemas.openxmlformats.org/officeDocument/2006/relationships/image" Target="../media/image32.png"/><Relationship Id="rId5" Type="http://schemas.openxmlformats.org/officeDocument/2006/relationships/slide" Target="/ppt/slides/slide7.xml"/><Relationship Id="rId6" Type="http://schemas.openxmlformats.org/officeDocument/2006/relationships/image" Target="../media/image15.png"/><Relationship Id="rId7" Type="http://schemas.openxmlformats.org/officeDocument/2006/relationships/slide" Target="/ppt/slides/slide9.xml"/><Relationship Id="rId8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slide" Target="/ppt/slides/slide10.xml"/><Relationship Id="rId4" Type="http://schemas.openxmlformats.org/officeDocument/2006/relationships/image" Target="../media/image7.png"/><Relationship Id="rId9" Type="http://schemas.openxmlformats.org/officeDocument/2006/relationships/slide" Target="/ppt/slides/slide1.xml"/><Relationship Id="rId5" Type="http://schemas.openxmlformats.org/officeDocument/2006/relationships/slide" Target="/ppt/slides/slide8.xml"/><Relationship Id="rId6" Type="http://schemas.openxmlformats.org/officeDocument/2006/relationships/image" Target="../media/image15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">
            <a:hlinkClick action="ppaction://hlinksldjump" r:id="rId4"/>
          </p:cNvPr>
          <p:cNvSpPr/>
          <p:nvPr/>
        </p:nvSpPr>
        <p:spPr>
          <a:xfrm>
            <a:off x="493059" y="1615440"/>
            <a:ext cx="1876761" cy="59436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">
            <a:hlinkClick action="ppaction://hlinksldjump" r:id="rId5"/>
          </p:cNvPr>
          <p:cNvSpPr/>
          <p:nvPr/>
        </p:nvSpPr>
        <p:spPr>
          <a:xfrm>
            <a:off x="493059" y="2857500"/>
            <a:ext cx="1876761" cy="59436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">
            <a:hlinkClick action="ppaction://hlinksldjump" r:id="rId6"/>
          </p:cNvPr>
          <p:cNvSpPr/>
          <p:nvPr/>
        </p:nvSpPr>
        <p:spPr>
          <a:xfrm>
            <a:off x="493059" y="4046220"/>
            <a:ext cx="1511001" cy="59436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">
            <a:hlinkClick action="ppaction://hlinksldjump" r:id="rId7"/>
          </p:cNvPr>
          <p:cNvSpPr/>
          <p:nvPr/>
        </p:nvSpPr>
        <p:spPr>
          <a:xfrm>
            <a:off x="2649519" y="4069080"/>
            <a:ext cx="1777701" cy="59436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">
            <a:hlinkClick action="ppaction://hlinksldjump" r:id="rId8"/>
          </p:cNvPr>
          <p:cNvSpPr/>
          <p:nvPr/>
        </p:nvSpPr>
        <p:spPr>
          <a:xfrm>
            <a:off x="5118399" y="4084320"/>
            <a:ext cx="2730201" cy="59436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">
            <a:hlinkClick action="ppaction://hlinksldjump" r:id="rId9"/>
          </p:cNvPr>
          <p:cNvSpPr/>
          <p:nvPr/>
        </p:nvSpPr>
        <p:spPr>
          <a:xfrm>
            <a:off x="6695739" y="2857500"/>
            <a:ext cx="1973132" cy="59436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">
            <a:hlinkClick action="ppaction://hlinksldjump" r:id="rId10"/>
          </p:cNvPr>
          <p:cNvSpPr/>
          <p:nvPr/>
        </p:nvSpPr>
        <p:spPr>
          <a:xfrm>
            <a:off x="6583680" y="1607820"/>
            <a:ext cx="2085191" cy="59436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93059" y="1367291"/>
            <a:ext cx="8175812" cy="33233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Google Shape;72;p1"/>
          <p:cNvGrpSpPr/>
          <p:nvPr/>
        </p:nvGrpSpPr>
        <p:grpSpPr>
          <a:xfrm>
            <a:off x="3473254" y="816732"/>
            <a:ext cx="2147601" cy="2578608"/>
            <a:chOff x="3473254" y="816732"/>
            <a:chExt cx="2147601" cy="2578608"/>
          </a:xfrm>
        </p:grpSpPr>
        <p:pic>
          <p:nvPicPr>
            <p:cNvPr id="73" name="Google Shape;73;p1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473254" y="816732"/>
              <a:ext cx="2147601" cy="257860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4" name="Google Shape;74;p1"/>
            <p:cNvGrpSpPr/>
            <p:nvPr/>
          </p:nvGrpSpPr>
          <p:grpSpPr>
            <a:xfrm>
              <a:off x="3702297" y="997010"/>
              <a:ext cx="1689525" cy="1619180"/>
              <a:chOff x="3460750" y="1132425"/>
              <a:chExt cx="2031900" cy="1947300"/>
            </a:xfrm>
          </p:grpSpPr>
          <p:sp>
            <p:nvSpPr>
              <p:cNvPr id="75" name="Google Shape;75;p1"/>
              <p:cNvSpPr/>
              <p:nvPr/>
            </p:nvSpPr>
            <p:spPr>
              <a:xfrm>
                <a:off x="3460750" y="1132425"/>
                <a:ext cx="2031900" cy="19473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76" name="Google Shape;76;p1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3635261" y="1222362"/>
                <a:ext cx="1682878" cy="17674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当地始终尘土飞扬吗？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0"/>
          <p:cNvSpPr txBox="1"/>
          <p:nvPr/>
        </p:nvSpPr>
        <p:spPr>
          <a:xfrm>
            <a:off x="451200" y="753888"/>
            <a:ext cx="8260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在地球的整个历史中，大气中的粉尘含量一直在变化。这张地图显示了大约 22,000 年前的末次盛冰期的粉尘沉积物，当时气候要冷很多。 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10"/>
          <p:cNvPicPr preferRelativeResize="0"/>
          <p:nvPr/>
        </p:nvPicPr>
        <p:blipFill rotWithShape="1">
          <a:blip r:embed="rId3">
            <a:alphaModFix/>
          </a:blip>
          <a:srcRect b="9925" l="0" r="0" t="0"/>
          <a:stretch/>
        </p:blipFill>
        <p:spPr>
          <a:xfrm>
            <a:off x="1805725" y="1610047"/>
            <a:ext cx="5310751" cy="277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0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6314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0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0">
            <a:hlinkClick action="ppaction://hlinksldjump"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0"/>
          <p:cNvSpPr txBox="1"/>
          <p:nvPr/>
        </p:nvSpPr>
        <p:spPr>
          <a:xfrm>
            <a:off x="1805725" y="1414650"/>
            <a:ext cx="37383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zh-C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末次盛冰期 (LGM) 期间的粉尘沉积</a:t>
            </a:r>
            <a:endParaRPr b="1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75412" y="4448062"/>
            <a:ext cx="2141064" cy="264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 txBox="1"/>
          <p:nvPr/>
        </p:nvSpPr>
        <p:spPr>
          <a:xfrm>
            <a:off x="451200" y="390675"/>
            <a:ext cx="8260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当地始终尘土飞扬吗？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1"/>
          <p:cNvSpPr txBox="1"/>
          <p:nvPr/>
        </p:nvSpPr>
        <p:spPr>
          <a:xfrm>
            <a:off x="451200" y="753888"/>
            <a:ext cx="8260800" cy="5231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与今天地球上沉积的粉尘含量（左）相比，大约 22,000 年前的末次盛冰期的粉尘量（右）要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多得多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。冰河时期尘土飞扬，因为不断移动的</a:t>
            </a:r>
            <a:r>
              <a:rPr b="0" i="0" lang="zh-CN" sz="1100" u="none" cap="none" strike="noStrike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冰川和冰盖将基岩磨成细粒粉尘，这些粉尘会随风飘走。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11"/>
          <p:cNvPicPr preferRelativeResize="0"/>
          <p:nvPr/>
        </p:nvPicPr>
        <p:blipFill rotWithShape="1">
          <a:blip r:embed="rId3">
            <a:alphaModFix/>
          </a:blip>
          <a:srcRect b="8224" l="0" r="0" t="0"/>
          <a:stretch/>
        </p:blipFill>
        <p:spPr>
          <a:xfrm>
            <a:off x="772599" y="1690050"/>
            <a:ext cx="3759698" cy="200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1"/>
          <p:cNvPicPr preferRelativeResize="0"/>
          <p:nvPr/>
        </p:nvPicPr>
        <p:blipFill rotWithShape="1">
          <a:blip r:embed="rId4">
            <a:alphaModFix/>
          </a:blip>
          <a:srcRect b="9856" l="0" r="0" t="0"/>
          <a:stretch/>
        </p:blipFill>
        <p:spPr>
          <a:xfrm>
            <a:off x="4698374" y="1690050"/>
            <a:ext cx="3738271" cy="195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1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56314" y="4545373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1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1">
            <a:hlinkClick action="ppaction://hlinksldjump"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1"/>
          <p:cNvSpPr txBox="1"/>
          <p:nvPr/>
        </p:nvSpPr>
        <p:spPr>
          <a:xfrm>
            <a:off x="772600" y="1490850"/>
            <a:ext cx="37383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zh-C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当前气候条件下的粉尘沉积</a:t>
            </a:r>
            <a:endParaRPr b="1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1"/>
          <p:cNvSpPr txBox="1"/>
          <p:nvPr/>
        </p:nvSpPr>
        <p:spPr>
          <a:xfrm>
            <a:off x="4695825" y="1490850"/>
            <a:ext cx="37383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zh-C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末次盛冰期 (LGM) 期间的粉尘沉积</a:t>
            </a:r>
            <a:endParaRPr b="1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905624" y="3694941"/>
            <a:ext cx="1528501" cy="18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996954" y="3697659"/>
            <a:ext cx="1531922" cy="189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SimHei"/>
                <a:ea typeface="SimHei"/>
                <a:cs typeface="SimHei"/>
                <a:sym typeface="SimHei"/>
              </a:rPr>
              <a:t>一年中的某些时刻是否更加尘土飞扬？</a:t>
            </a:r>
            <a:endParaRPr b="0" i="0" sz="1800" u="none" cap="none" strike="noStrike">
              <a:solidFill>
                <a:srgbClr val="EA6144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14" name="Google Shape;214;p12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rPr>
              <a:t>空气中的粉尘量随温度和风场的改变而发生</a:t>
            </a:r>
            <a:r>
              <a:rPr b="1" i="0" lang="zh-CN" sz="1100" u="none" cap="none" strike="noStrike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rPr>
              <a:t>季节性变化</a:t>
            </a:r>
            <a:r>
              <a:rPr b="0" i="0" lang="zh-CN" sz="1100" u="none" cap="none" strike="noStrike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rPr>
              <a:t>。下面的地图显示了全年有多少粉尘吹入大西洋。</a:t>
            </a:r>
            <a:endParaRPr b="0" i="0" sz="1100" u="none" cap="none" strike="noStrike">
              <a:solidFill>
                <a:schemeClr val="dk2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15" name="Google Shape;215;p12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3138" y="1277100"/>
            <a:ext cx="1028874" cy="11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16" name="Google Shape;216;p12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2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2">
            <a:hlinkClick action="ppaction://hlinksldjump"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055376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2"/>
          <p:cNvPicPr preferRelativeResize="0"/>
          <p:nvPr/>
        </p:nvPicPr>
        <p:blipFill rotWithShape="1">
          <a:blip r:embed="rId11">
            <a:alphaModFix/>
          </a:blip>
          <a:srcRect b="18515" l="6452" r="8401" t="20847"/>
          <a:stretch/>
        </p:blipFill>
        <p:spPr>
          <a:xfrm>
            <a:off x="762004" y="1470971"/>
            <a:ext cx="6768352" cy="3118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一年中的某些时刻是否更加尘土飞扬？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3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空气中的粉尘量随温度和风场的改变而发生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季节性变化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。下面的地图显示了全年有多少粉尘吹入大西洋。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13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3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3"/>
          <p:cNvSpPr/>
          <p:nvPr/>
        </p:nvSpPr>
        <p:spPr>
          <a:xfrm>
            <a:off x="7612250" y="1245054"/>
            <a:ext cx="983100" cy="826153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C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大西洋中哪些月份粉尘最多？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13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055376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3"/>
          <p:cNvPicPr preferRelativeResize="0"/>
          <p:nvPr/>
        </p:nvPicPr>
        <p:blipFill rotWithShape="1">
          <a:blip r:embed="rId9">
            <a:alphaModFix/>
          </a:blip>
          <a:srcRect b="18515" l="6452" r="8401" t="20847"/>
          <a:stretch/>
        </p:blipFill>
        <p:spPr>
          <a:xfrm>
            <a:off x="762004" y="1470971"/>
            <a:ext cx="6768352" cy="3118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粉尘如何影响地球气候？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4"/>
          <p:cNvSpPr txBox="1"/>
          <p:nvPr/>
        </p:nvSpPr>
        <p:spPr>
          <a:xfrm>
            <a:off x="451200" y="753888"/>
            <a:ext cx="8260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沉入海洋的粉尘会为水中加入铁元素和其他营养物质，从而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帮助浮游植物生长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。 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9525" y="1595625"/>
            <a:ext cx="3231228" cy="209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4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4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4"/>
          <p:cNvPicPr preferRelativeResize="0"/>
          <p:nvPr/>
        </p:nvPicPr>
        <p:blipFill rotWithShape="1">
          <a:blip r:embed="rId8">
            <a:alphaModFix/>
          </a:blip>
          <a:srcRect b="28585" l="9001" r="50178" t="30728"/>
          <a:stretch/>
        </p:blipFill>
        <p:spPr>
          <a:xfrm>
            <a:off x="773471" y="1586504"/>
            <a:ext cx="3368223" cy="2172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4">
            <a:hlinkClick action="ppaction://hlinksldjump"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055376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4"/>
          <p:cNvSpPr txBox="1"/>
          <p:nvPr/>
        </p:nvSpPr>
        <p:spPr>
          <a:xfrm>
            <a:off x="1844064" y="3811600"/>
            <a:ext cx="227073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zh-C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悬浮在空气中的微小颗粒称为气溶胶。每年 4 月和 5 月，风将大量粉尘气溶胶从中亚带到北太平洋。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5"/>
          <p:cNvPicPr preferRelativeResize="0"/>
          <p:nvPr/>
        </p:nvPicPr>
        <p:blipFill rotWithShape="1">
          <a:blip r:embed="rId3">
            <a:alphaModFix/>
          </a:blip>
          <a:srcRect b="28585" l="51964" r="8558" t="30728"/>
          <a:stretch/>
        </p:blipFill>
        <p:spPr>
          <a:xfrm>
            <a:off x="4318509" y="1592600"/>
            <a:ext cx="3257509" cy="2172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5"/>
          <p:cNvPicPr preferRelativeResize="0"/>
          <p:nvPr/>
        </p:nvPicPr>
        <p:blipFill rotWithShape="1">
          <a:blip r:embed="rId3">
            <a:alphaModFix/>
          </a:blip>
          <a:srcRect b="28585" l="9001" r="51520" t="30728"/>
          <a:stretch/>
        </p:blipFill>
        <p:spPr>
          <a:xfrm>
            <a:off x="773471" y="1586504"/>
            <a:ext cx="3257509" cy="217230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5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粉尘如何影响地球气候？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5"/>
          <p:cNvSpPr txBox="1"/>
          <p:nvPr/>
        </p:nvSpPr>
        <p:spPr>
          <a:xfrm>
            <a:off x="451200" y="756513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浮游植物从大气中带走二氧化碳，这有助于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气候降温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。浮游植物每年从大气中去除大约 10 千兆吨的碳。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5"/>
          <p:cNvSpPr txBox="1"/>
          <p:nvPr/>
        </p:nvSpPr>
        <p:spPr>
          <a:xfrm>
            <a:off x="4234350" y="3811600"/>
            <a:ext cx="2265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叶绿素显示浮游植物在海洋中的位置。明亮的区域意味着存在大量浮游植物。4 月和 5 月进入海洋的粉尘提供了有助于浮游植物种群生长的营养物质。   </a:t>
            </a:r>
            <a:endParaRPr b="0" i="0" sz="5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15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6314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5"/>
          <p:cNvSpPr txBox="1"/>
          <p:nvPr/>
        </p:nvSpPr>
        <p:spPr>
          <a:xfrm>
            <a:off x="1844064" y="3811600"/>
            <a:ext cx="227073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zh-C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悬浮在空气中的微小颗粒称为气溶胶。每年 4 月和 5 月，风将大量粉尘气溶胶从中亚带到北太平洋。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5"/>
          <p:cNvSpPr txBox="1"/>
          <p:nvPr/>
        </p:nvSpPr>
        <p:spPr>
          <a:xfrm>
            <a:off x="1933900" y="1241625"/>
            <a:ext cx="2638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海洋中有更多的粉尘     ---&gt;</a:t>
            </a:r>
            <a:endParaRPr b="0" i="0" sz="11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15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5">
            <a:hlinkClick action="ppaction://hlinksldjump"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5">
            <a:hlinkClick action="ppaction://hlinksldjump"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583688" y="1595625"/>
            <a:ext cx="1028874" cy="11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58" name="Google Shape;258;p15"/>
          <p:cNvSpPr txBox="1"/>
          <p:nvPr/>
        </p:nvSpPr>
        <p:spPr>
          <a:xfrm>
            <a:off x="4234350" y="1241625"/>
            <a:ext cx="2500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更多的浮游植物     ---&gt;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5"/>
          <p:cNvSpPr txBox="1"/>
          <p:nvPr/>
        </p:nvSpPr>
        <p:spPr>
          <a:xfrm>
            <a:off x="6499950" y="1241625"/>
            <a:ext cx="1641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气候变冷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6"/>
          <p:cNvPicPr preferRelativeResize="0"/>
          <p:nvPr/>
        </p:nvPicPr>
        <p:blipFill rotWithShape="1">
          <a:blip r:embed="rId3">
            <a:alphaModFix/>
          </a:blip>
          <a:srcRect b="28585" l="9001" r="8557" t="30728"/>
          <a:stretch/>
        </p:blipFill>
        <p:spPr>
          <a:xfrm>
            <a:off x="773021" y="1586504"/>
            <a:ext cx="6802548" cy="217230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6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粉尘如何影响地球气候？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6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浮游植物从大气中带走二氧化碳，这有助于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气候降温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。浮游植物每年从大气中去除大约 10 千兆吨的碳。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16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6314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6"/>
          <p:cNvSpPr txBox="1"/>
          <p:nvPr/>
        </p:nvSpPr>
        <p:spPr>
          <a:xfrm>
            <a:off x="1933900" y="1241625"/>
            <a:ext cx="6230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海洋中有更多的粉尘     ---&gt;	更多的浮游植物     </a:t>
            </a:r>
            <a:r>
              <a:rPr b="0" i="0" lang="zh-C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---&gt;</a:t>
            </a:r>
            <a:r>
              <a:rPr b="0" i="0" lang="zh-CN" sz="11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	气候变冷</a:t>
            </a:r>
            <a:endParaRPr b="0" i="0" sz="11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16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6">
            <a:hlinkClick action="ppaction://hlinksldjump"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6"/>
          <p:cNvSpPr/>
          <p:nvPr/>
        </p:nvSpPr>
        <p:spPr>
          <a:xfrm>
            <a:off x="6585725" y="1643425"/>
            <a:ext cx="1643875" cy="1096093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粉尘如何以其他方式影响气候？ 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zh-CN" sz="10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大气中的粉尘会散射光并吸收来自太阳的能量。</a:t>
            </a:r>
            <a:endParaRPr b="0" i="1" sz="12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6"/>
          <p:cNvSpPr txBox="1"/>
          <p:nvPr/>
        </p:nvSpPr>
        <p:spPr>
          <a:xfrm>
            <a:off x="4234350" y="3811600"/>
            <a:ext cx="2265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叶绿素显示浮游植物在海洋中的位置。明亮的区域意味着存在大量浮游植物。4 月和 5 月进入海洋的粉尘提供了有助于浮游植物种群生长的营养物质。   </a:t>
            </a:r>
            <a:endParaRPr b="0" i="0" sz="5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6"/>
          <p:cNvSpPr txBox="1"/>
          <p:nvPr/>
        </p:nvSpPr>
        <p:spPr>
          <a:xfrm>
            <a:off x="1844064" y="3811600"/>
            <a:ext cx="227073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zh-C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悬浮在空气中的微小颗粒称为气溶胶。每年 4 月和 5 月，风将大量粉尘气溶胶从中亚带到北太平洋。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7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我们如何了解关于粉尘的诸多事宜？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7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科学家研究中国新疆准噶尔盆地产生粉尘的岩石，以了解东亚的过去气候。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17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6314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7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7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7">
            <a:hlinkClick action="ppaction://hlinksldjump"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116788" y="1671875"/>
            <a:ext cx="1028874" cy="11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84" name="Google Shape;284;p17"/>
          <p:cNvPicPr preferRelativeResize="0"/>
          <p:nvPr/>
        </p:nvPicPr>
        <p:blipFill rotWithShape="1">
          <a:blip r:embed="rId11">
            <a:alphaModFix/>
          </a:blip>
          <a:srcRect b="19923" l="11727" r="14690" t="28598"/>
          <a:stretch/>
        </p:blipFill>
        <p:spPr>
          <a:xfrm>
            <a:off x="1432346" y="1640431"/>
            <a:ext cx="5668170" cy="2565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我们如何了解关于粉尘的诸多事宜？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8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科学家研究中国新疆准噶尔盆地产生粉尘的岩石，以了解东亚的过去气候。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18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6314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8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8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2016096"/>
            <a:ext cx="566550" cy="111130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8"/>
          <p:cNvSpPr/>
          <p:nvPr/>
        </p:nvSpPr>
        <p:spPr>
          <a:xfrm>
            <a:off x="7139500" y="1673075"/>
            <a:ext cx="1379400" cy="130169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这位地质学家在做</a:t>
            </a:r>
            <a:br>
              <a:rPr b="0" i="0" lang="zh-C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zh-C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什么？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zh-CN" sz="10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他们正在运用 Jacob Staff 测量仪来测量沉积岩层的厚度。</a:t>
            </a:r>
            <a:endParaRPr b="0" i="1" sz="10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18"/>
          <p:cNvPicPr preferRelativeResize="0"/>
          <p:nvPr/>
        </p:nvPicPr>
        <p:blipFill rotWithShape="1">
          <a:blip r:embed="rId9">
            <a:alphaModFix/>
          </a:blip>
          <a:srcRect b="19923" l="11727" r="14690" t="28598"/>
          <a:stretch/>
        </p:blipFill>
        <p:spPr>
          <a:xfrm>
            <a:off x="1432346" y="1640431"/>
            <a:ext cx="5668170" cy="2565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19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95739" y="2018111"/>
            <a:ext cx="565600" cy="109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9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56314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9">
            <a:hlinkClick action="ppaction://hlinksldjump"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2016095"/>
            <a:ext cx="566550" cy="1111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997505" y="1371975"/>
            <a:ext cx="4933033" cy="223770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9"/>
          <p:cNvSpPr txBox="1"/>
          <p:nvPr/>
        </p:nvSpPr>
        <p:spPr>
          <a:xfrm>
            <a:off x="2321275" y="1674500"/>
            <a:ext cx="42855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zh-CN" sz="2400" u="none" cap="none" strike="noStrike">
                <a:solidFill>
                  <a:srgbClr val="EEEEEE"/>
                </a:solidFill>
                <a:latin typeface="Arial"/>
                <a:ea typeface="Arial"/>
                <a:cs typeface="Arial"/>
                <a:sym typeface="Arial"/>
              </a:rPr>
              <a:t>我们的粉尘</a:t>
            </a:r>
            <a:r>
              <a:rPr b="1" lang="zh-CN" sz="2400">
                <a:solidFill>
                  <a:srgbClr val="EEEEEE"/>
                </a:solidFill>
              </a:rPr>
              <a:t>假</a:t>
            </a:r>
            <a:r>
              <a:rPr b="1" i="0" lang="zh-CN" sz="2400" u="none" cap="none" strike="noStrike">
                <a:solidFill>
                  <a:srgbClr val="EEEEEE"/>
                </a:solidFill>
                <a:latin typeface="Arial"/>
                <a:ea typeface="Arial"/>
                <a:cs typeface="Arial"/>
                <a:sym typeface="Arial"/>
              </a:rPr>
              <a:t>说到此结束！</a:t>
            </a:r>
            <a:endParaRPr b="1" i="0" sz="2400" u="none" cap="none" strike="noStrike">
              <a:solidFill>
                <a:srgbClr val="EEEEE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了解有关大气中粉尘的更多信息</a:t>
            </a:r>
            <a:endParaRPr b="0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400"/>
              <a:buFont typeface="Poppins"/>
              <a:buChar char="●"/>
            </a:pPr>
            <a:r>
              <a:rPr b="0" i="0" lang="zh-CN" sz="1400" u="sng" cap="none" strike="noStrike">
                <a:solidFill>
                  <a:srgbClr val="FFE599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大气粉尘上的污垢</a:t>
            </a:r>
            <a:endParaRPr b="0" i="0" sz="1400" u="none" cap="none" strike="noStrike">
              <a:solidFill>
                <a:srgbClr val="FFE5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400"/>
              <a:buFont typeface="Poppins"/>
              <a:buChar char="●"/>
            </a:pPr>
            <a:r>
              <a:rPr b="0" i="0" lang="zh-CN" sz="1400" u="sng" cap="none" strike="noStrike">
                <a:solidFill>
                  <a:srgbClr val="FFE599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粉尘横穿大西洋</a:t>
            </a:r>
            <a:endParaRPr b="0" i="0" sz="1400" u="none" cap="none" strike="noStrike">
              <a:solidFill>
                <a:srgbClr val="FFE5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"/>
          <p:cNvSpPr txBox="1"/>
          <p:nvPr/>
        </p:nvSpPr>
        <p:spPr>
          <a:xfrm>
            <a:off x="6984875" y="369900"/>
            <a:ext cx="75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 txBox="1"/>
          <p:nvPr/>
        </p:nvSpPr>
        <p:spPr>
          <a:xfrm>
            <a:off x="7070900" y="404300"/>
            <a:ext cx="85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粉尘是怎么回事？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 txBox="1"/>
          <p:nvPr/>
        </p:nvSpPr>
        <p:spPr>
          <a:xfrm>
            <a:off x="451200" y="753888"/>
            <a:ext cx="8260800" cy="5231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粉尘是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细颗粒的沉积物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，来自陆地上的岩石侵蚀，由风带到大气中，然后又回到陆地和海洋。大气中随时都有 1700-2000 万吨的粉尘。某些地方最终会比其他地方沉积更多的粉尘。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2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6301" y="4554923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595739" y="2024049"/>
            <a:ext cx="565600" cy="109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">
            <a:hlinkClick action="ppaction://hlinksldjump"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070888" y="1698250"/>
            <a:ext cx="1028874" cy="11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89" name="Google Shape;89;p2"/>
          <p:cNvSpPr txBox="1"/>
          <p:nvPr/>
        </p:nvSpPr>
        <p:spPr>
          <a:xfrm>
            <a:off x="1805725" y="1510925"/>
            <a:ext cx="47076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zh-C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当前气候条件下的粉尘沉积</a:t>
            </a:r>
            <a:endParaRPr b="1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777561" y="1697077"/>
            <a:ext cx="5217315" cy="301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0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信息来源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0"/>
          <p:cNvSpPr txBox="1"/>
          <p:nvPr/>
        </p:nvSpPr>
        <p:spPr>
          <a:xfrm>
            <a:off x="451200" y="753900"/>
            <a:ext cx="82608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粉尘</a:t>
            </a:r>
            <a:r>
              <a:rPr lang="zh-CN" sz="1100">
                <a:solidFill>
                  <a:srgbClr val="EA6144"/>
                </a:solidFill>
              </a:rPr>
              <a:t>假</a:t>
            </a:r>
            <a:r>
              <a:rPr b="0" i="0" lang="zh-CN" sz="11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说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由 UCAR 科学教育中心建立，作为支持 NSF 资助项目的教育活动的一部分：</a:t>
            </a:r>
            <a:r>
              <a:rPr b="0" i="1" lang="zh-CN" sz="1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PIRE：粉尘促使大气中二氧化碳含量的下降，形成北半球冰川作用的触发因素</a:t>
            </a:r>
            <a:r>
              <a:rPr b="0" i="0" lang="zh-CN" sz="1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（</a:t>
            </a:r>
            <a:r>
              <a:rPr b="0" i="0" lang="zh-CN" sz="1100" u="sng" cap="none" strike="noStrike">
                <a:solidFill>
                  <a:schemeClr val="accent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奖项 #1545859</a:t>
            </a:r>
            <a:r>
              <a:rPr b="0" i="0" lang="zh-CN" sz="1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）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C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粉尘处理数据图来源于： 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Mahowald, N. M., D. R. Muhs, S. Levis, P. J. Rasch, M. Yoshioka, C. S. Zender, and C. Luo (2006), Change in atmospheric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C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mineral aerosols in response to climate: Last glacial period, preindustrial, modern, and doubled carbon dioxide climates, J. Geophys.Res., 111, D10202, doi:10.1029/2005JD006653. 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C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来自 NASA 地球观测的气溶胶和叶绿素数据图：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oppins"/>
              <a:buChar char="●"/>
            </a:pPr>
            <a:r>
              <a:rPr b="0" i="0" lang="zh-C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https://neo.gsfc.nasa.gov/view.php?datasetId=MODAL2_M_AER_OD&amp;year=2018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oppins"/>
              <a:buChar char="●"/>
            </a:pPr>
            <a:r>
              <a:rPr b="0" i="0" lang="zh-C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https://neo.gsfc.nasa.gov/view.php?datasetId=MY1DMM_CHLORA&amp;date=2018-12-01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C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粉尘的移动之旅：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C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https://earthobservatory.nasa.gov/images/146122/a-dusty-journey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C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生物群落地图：全球沙漠：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C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https://commons.wikimedia.org/wiki/File:Biome_map_13.svg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C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盛行风：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C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https://en.wikipedia.org/wiki/Prevailing_winds#/media/File:Map_prevailing_winds_on_earth.png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20">
            <a:hlinkClick action="ppaction://hlinksldjump" r:id="rId11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056314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583524" y="1215600"/>
            <a:ext cx="1832101" cy="3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/>
          <p:nvPr/>
        </p:nvSpPr>
        <p:spPr>
          <a:xfrm>
            <a:off x="1805725" y="1510925"/>
            <a:ext cx="47076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zh-C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当前气候条件下的粉尘沉积</a:t>
            </a:r>
            <a:endParaRPr b="1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"/>
          <p:cNvSpPr txBox="1"/>
          <p:nvPr/>
        </p:nvSpPr>
        <p:spPr>
          <a:xfrm>
            <a:off x="6984875" y="369900"/>
            <a:ext cx="75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"/>
          <p:cNvSpPr txBox="1"/>
          <p:nvPr/>
        </p:nvSpPr>
        <p:spPr>
          <a:xfrm>
            <a:off x="7070900" y="404300"/>
            <a:ext cx="85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粉尘是怎么回事？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 txBox="1"/>
          <p:nvPr/>
        </p:nvSpPr>
        <p:spPr>
          <a:xfrm>
            <a:off x="451200" y="753888"/>
            <a:ext cx="8260800" cy="5231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粉尘是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细颗粒的沉积物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，来自陆地上的岩石侵蚀，由风带到大气中，然后又回到陆地和海洋。大气中随时都有 1700-2000 万吨的粉尘。某些地方最终会比其他地方沉积更多的粉尘。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3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6301" y="4554923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>
            <a:hlinkClick action="ppaction://hlinksldjump" r:id="rId7"/>
          </p:cNvPr>
          <p:cNvSpPr/>
          <p:nvPr/>
        </p:nvSpPr>
        <p:spPr>
          <a:xfrm>
            <a:off x="7070900" y="1698250"/>
            <a:ext cx="1154100" cy="1318082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您可以找到地球上粉尘最多的地方吗？ 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哪些海洋区域粉尘最多？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3">
            <a:hlinkClick action="ppaction://hlinksldjump"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777561" y="1697077"/>
            <a:ext cx="5217315" cy="301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/>
          <p:nvPr/>
        </p:nvSpPr>
        <p:spPr>
          <a:xfrm>
            <a:off x="6984875" y="369900"/>
            <a:ext cx="75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"/>
          <p:cNvSpPr txBox="1"/>
          <p:nvPr/>
        </p:nvSpPr>
        <p:spPr>
          <a:xfrm>
            <a:off x="7070900" y="404300"/>
            <a:ext cx="85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粉尘来自何处？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451200" y="753888"/>
            <a:ext cx="8126725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气候干旱的地区会产生大量粉尘。大气中的大部分粉尘来自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沙漠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。非洲北部的撒哈拉沙漠产生的大气粉尘比全球任何其他地区都要多。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4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6314" y="4571573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 txBox="1"/>
          <p:nvPr/>
        </p:nvSpPr>
        <p:spPr>
          <a:xfrm>
            <a:off x="1805725" y="1354925"/>
            <a:ext cx="47076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zh-C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全球的沙漠</a:t>
            </a:r>
            <a:endParaRPr b="1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805725" y="1526621"/>
            <a:ext cx="5312469" cy="304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/>
          <p:nvPr/>
        </p:nvSpPr>
        <p:spPr>
          <a:xfrm>
            <a:off x="6984875" y="369900"/>
            <a:ext cx="75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7070900" y="404300"/>
            <a:ext cx="85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粉尘来自何处？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5"/>
          <p:cNvSpPr txBox="1"/>
          <p:nvPr/>
        </p:nvSpPr>
        <p:spPr>
          <a:xfrm>
            <a:off x="451200" y="753888"/>
            <a:ext cx="812625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气候干旱的地区会产生大量粉尘。大气中的大部分粉尘来自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沙漠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。非洲北部的撒哈拉沙漠产生的大气粉尘比全球任何其他地区都要多。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5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6314" y="4554923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1805725" y="1354925"/>
            <a:ext cx="47076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zh-C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当前气候条件下的沙漠和粉尘沉积</a:t>
            </a:r>
            <a:endParaRPr b="1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5">
            <a:hlinkClick action="ppaction://hlinksldjump"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179188" y="1545325"/>
            <a:ext cx="1028874" cy="11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131" name="Google Shape;131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797550" y="1555762"/>
            <a:ext cx="5273350" cy="3090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/>
          <p:nvPr/>
        </p:nvSpPr>
        <p:spPr>
          <a:xfrm>
            <a:off x="6984875" y="369900"/>
            <a:ext cx="75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"/>
          <p:cNvSpPr txBox="1"/>
          <p:nvPr/>
        </p:nvSpPr>
        <p:spPr>
          <a:xfrm>
            <a:off x="7070900" y="404300"/>
            <a:ext cx="85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6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粉尘来自何处？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"/>
          <p:cNvSpPr txBox="1"/>
          <p:nvPr/>
        </p:nvSpPr>
        <p:spPr>
          <a:xfrm>
            <a:off x="451200" y="753888"/>
            <a:ext cx="8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气候干旱的地区会产生大量粉尘。大气中的大部分粉尘来自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沙漠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。非洲北部的撒哈拉沙漠产生的大气粉尘比全球任何其他地区都要多。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6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6314" y="4554923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6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6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2012464"/>
            <a:ext cx="566550" cy="111857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6"/>
          <p:cNvSpPr txBox="1"/>
          <p:nvPr/>
        </p:nvSpPr>
        <p:spPr>
          <a:xfrm>
            <a:off x="1805725" y="1354925"/>
            <a:ext cx="47076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zh-C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当前气候条件下的沙漠和粉尘沉积</a:t>
            </a:r>
            <a:endParaRPr b="1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7191500" y="1545325"/>
            <a:ext cx="1320040" cy="619141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哪个沙漠地区会影响您居住的地方？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797550" y="1555762"/>
            <a:ext cx="5273350" cy="3090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粉尘四处移动的原因是什么？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7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盛行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风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将粉尘带到全球各地。风可以将粉尘从来源地带到数千英里外。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7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5376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7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95739" y="2024049"/>
            <a:ext cx="565600" cy="109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7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"/>
          <p:cNvSpPr txBox="1"/>
          <p:nvPr/>
        </p:nvSpPr>
        <p:spPr>
          <a:xfrm>
            <a:off x="1805725" y="1413300"/>
            <a:ext cx="47076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zh-C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风</a:t>
            </a:r>
            <a:endParaRPr b="1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805725" y="1613132"/>
            <a:ext cx="5131826" cy="3035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/>
          <p:nvPr/>
        </p:nvSpPr>
        <p:spPr>
          <a:xfrm>
            <a:off x="1805725" y="1413300"/>
            <a:ext cx="47076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zh-C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当前气候条件下的风和粉尘沉积物</a:t>
            </a:r>
            <a:endParaRPr b="1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8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粉尘四处移动的原因是什么？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8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盛行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风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将粉尘带到全球各地。风可以将粉尘从来源地带到数千英里外。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8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8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81388" y="1600625"/>
            <a:ext cx="1028874" cy="11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167" name="Google Shape;167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723100" y="1592455"/>
            <a:ext cx="5256536" cy="3070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8">
            <a:hlinkClick action="ppaction://hlinksldjump"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055376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粉尘四处移动的原因是什么？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9"/>
          <p:cNvSpPr txBox="1"/>
          <p:nvPr/>
        </p:nvSpPr>
        <p:spPr>
          <a:xfrm>
            <a:off x="451200" y="753888"/>
            <a:ext cx="8260800" cy="5231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盛行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风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将粉尘带到全球各地。风可以将粉尘从来源地带到数千英里外。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9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9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9"/>
          <p:cNvPicPr preferRelativeResize="0"/>
          <p:nvPr/>
        </p:nvPicPr>
        <p:blipFill rotWithShape="1">
          <a:blip r:embed="rId7">
            <a:alphaModFix/>
          </a:blip>
          <a:srcRect b="10298" l="0" r="0" t="0"/>
          <a:stretch/>
        </p:blipFill>
        <p:spPr>
          <a:xfrm>
            <a:off x="1790485" y="1600625"/>
            <a:ext cx="5189151" cy="270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9"/>
          <p:cNvSpPr txBox="1"/>
          <p:nvPr/>
        </p:nvSpPr>
        <p:spPr>
          <a:xfrm>
            <a:off x="1805725" y="1413300"/>
            <a:ext cx="47076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zh-C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当前气候条件下的风和粉尘沉积物</a:t>
            </a:r>
            <a:endParaRPr b="1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>
            <a:off x="7081088" y="1600625"/>
            <a:ext cx="1281900" cy="85163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来自北非撒哈拉沙漠的粉尘最终会飘向何处？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90484" y="1602008"/>
            <a:ext cx="5156499" cy="3073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9">
            <a:hlinkClick action="ppaction://hlinksldjump"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055376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ust Tales - chines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ust Tales - blank fra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